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8" r:id="rId1"/>
  </p:sldMasterIdLst>
  <p:notesMasterIdLst>
    <p:notesMasterId r:id="rId19"/>
  </p:notesMasterIdLst>
  <p:handoutMasterIdLst>
    <p:handoutMasterId r:id="rId20"/>
  </p:handoutMasterIdLst>
  <p:sldIdLst>
    <p:sldId id="256" r:id="rId2"/>
    <p:sldId id="288" r:id="rId3"/>
    <p:sldId id="289" r:id="rId4"/>
    <p:sldId id="266" r:id="rId5"/>
    <p:sldId id="369" r:id="rId6"/>
    <p:sldId id="370" r:id="rId7"/>
    <p:sldId id="371" r:id="rId8"/>
    <p:sldId id="358" r:id="rId9"/>
    <p:sldId id="359" r:id="rId10"/>
    <p:sldId id="366" r:id="rId11"/>
    <p:sldId id="367" r:id="rId12"/>
    <p:sldId id="348" r:id="rId13"/>
    <p:sldId id="360" r:id="rId14"/>
    <p:sldId id="363" r:id="rId15"/>
    <p:sldId id="364" r:id="rId16"/>
    <p:sldId id="365" r:id="rId17"/>
    <p:sldId id="354" r:id="rId18"/>
  </p:sldIdLst>
  <p:sldSz cx="9144000" cy="6858000" type="screen4x3"/>
  <p:notesSz cx="6946900" cy="9283700"/>
  <p:defaultTextStyle>
    <a:defPPr>
      <a:defRPr lang="en-AU"/>
    </a:defPPr>
    <a:lvl1pPr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1pPr>
    <a:lvl2pPr marL="4572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2pPr>
    <a:lvl3pPr marL="9144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3pPr>
    <a:lvl4pPr marL="13716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4pPr>
    <a:lvl5pPr marL="1828800" algn="ctr" rtl="0" fontAlgn="base">
      <a:spcBef>
        <a:spcPct val="0"/>
      </a:spcBef>
      <a:spcAft>
        <a:spcPct val="0"/>
      </a:spcAft>
      <a:defRPr sz="2000" kern="1200">
        <a:solidFill>
          <a:schemeClr val="tx1"/>
        </a:solidFill>
        <a:latin typeface="Century Schoolbook" pitchFamily="18" charset="0"/>
        <a:ea typeface="+mn-ea"/>
        <a:cs typeface="Times New Roman" pitchFamily="18" charset="0"/>
      </a:defRPr>
    </a:lvl5pPr>
    <a:lvl6pPr marL="2286000" algn="l" defTabSz="914400" rtl="0" eaLnBrk="1" latinLnBrk="0" hangingPunct="1">
      <a:defRPr sz="2000" kern="1200">
        <a:solidFill>
          <a:schemeClr val="tx1"/>
        </a:solidFill>
        <a:latin typeface="Century Schoolbook" pitchFamily="18" charset="0"/>
        <a:ea typeface="+mn-ea"/>
        <a:cs typeface="Times New Roman" pitchFamily="18" charset="0"/>
      </a:defRPr>
    </a:lvl6pPr>
    <a:lvl7pPr marL="2743200" algn="l" defTabSz="914400" rtl="0" eaLnBrk="1" latinLnBrk="0" hangingPunct="1">
      <a:defRPr sz="2000" kern="1200">
        <a:solidFill>
          <a:schemeClr val="tx1"/>
        </a:solidFill>
        <a:latin typeface="Century Schoolbook" pitchFamily="18" charset="0"/>
        <a:ea typeface="+mn-ea"/>
        <a:cs typeface="Times New Roman" pitchFamily="18" charset="0"/>
      </a:defRPr>
    </a:lvl7pPr>
    <a:lvl8pPr marL="3200400" algn="l" defTabSz="914400" rtl="0" eaLnBrk="1" latinLnBrk="0" hangingPunct="1">
      <a:defRPr sz="2000" kern="1200">
        <a:solidFill>
          <a:schemeClr val="tx1"/>
        </a:solidFill>
        <a:latin typeface="Century Schoolbook" pitchFamily="18" charset="0"/>
        <a:ea typeface="+mn-ea"/>
        <a:cs typeface="Times New Roman" pitchFamily="18" charset="0"/>
      </a:defRPr>
    </a:lvl8pPr>
    <a:lvl9pPr marL="3657600" algn="l" defTabSz="914400" rtl="0" eaLnBrk="1" latinLnBrk="0" hangingPunct="1">
      <a:defRPr sz="2000" kern="1200">
        <a:solidFill>
          <a:schemeClr val="tx1"/>
        </a:solidFill>
        <a:latin typeface="Century Schoolbook"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3300"/>
    <a:srgbClr val="ACA3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7" autoAdjust="0"/>
    <p:restoredTop sz="94075" autoAdjust="0"/>
  </p:normalViewPr>
  <p:slideViewPr>
    <p:cSldViewPr>
      <p:cViewPr varScale="1">
        <p:scale>
          <a:sx n="62" d="100"/>
          <a:sy n="62" d="100"/>
        </p:scale>
        <p:origin x="1400" y="5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a:latin typeface="Tahoma" pitchFamily="34" charset="0"/>
              </a:defRPr>
            </a:lvl1pPr>
          </a:lstStyle>
          <a:p>
            <a:pPr>
              <a:defRPr/>
            </a:pPr>
            <a:endParaRPr lang="en-AU"/>
          </a:p>
        </p:txBody>
      </p:sp>
      <p:sp>
        <p:nvSpPr>
          <p:cNvPr id="149507" name="Rectangle 3"/>
          <p:cNvSpPr>
            <a:spLocks noGrp="1" noChangeArrowheads="1"/>
          </p:cNvSpPr>
          <p:nvPr>
            <p:ph type="dt" sz="quarter" idx="1"/>
          </p:nvPr>
        </p:nvSpPr>
        <p:spPr bwMode="auto">
          <a:xfrm>
            <a:off x="3935413" y="0"/>
            <a:ext cx="3009900"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ahoma" pitchFamily="34" charset="0"/>
              </a:defRPr>
            </a:lvl1pPr>
          </a:lstStyle>
          <a:p>
            <a:pPr>
              <a:defRPr/>
            </a:pPr>
            <a:endParaRPr lang="en-AU"/>
          </a:p>
        </p:txBody>
      </p:sp>
      <p:sp>
        <p:nvSpPr>
          <p:cNvPr id="149508" name="Rectangle 4"/>
          <p:cNvSpPr>
            <a:spLocks noGrp="1" noChangeArrowheads="1"/>
          </p:cNvSpPr>
          <p:nvPr>
            <p:ph type="ftr" sz="quarter" idx="2"/>
          </p:nvPr>
        </p:nvSpPr>
        <p:spPr bwMode="auto">
          <a:xfrm>
            <a:off x="0" y="88185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a:latin typeface="Tahoma" pitchFamily="34" charset="0"/>
              </a:defRPr>
            </a:lvl1pPr>
          </a:lstStyle>
          <a:p>
            <a:pPr>
              <a:defRPr/>
            </a:pPr>
            <a:endParaRPr lang="en-AU"/>
          </a:p>
        </p:txBody>
      </p:sp>
      <p:sp>
        <p:nvSpPr>
          <p:cNvPr id="149509" name="Rectangle 5"/>
          <p:cNvSpPr>
            <a:spLocks noGrp="1" noChangeArrowheads="1"/>
          </p:cNvSpPr>
          <p:nvPr>
            <p:ph type="sldNum" sz="quarter" idx="3"/>
          </p:nvPr>
        </p:nvSpPr>
        <p:spPr bwMode="auto">
          <a:xfrm>
            <a:off x="3935413" y="8818563"/>
            <a:ext cx="3009900"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ahoma" pitchFamily="34" charset="0"/>
              </a:defRPr>
            </a:lvl1pPr>
          </a:lstStyle>
          <a:p>
            <a:pPr>
              <a:defRPr/>
            </a:pPr>
            <a:fld id="{9C579530-DD28-4B6F-8D3A-92F87613C143}" type="slidenum">
              <a:rPr lang="en-AU"/>
              <a:pPr>
                <a:defRPr/>
              </a:pPr>
              <a:t>‹#›</a:t>
            </a:fld>
            <a:endParaRPr lang="en-AU"/>
          </a:p>
        </p:txBody>
      </p:sp>
    </p:spTree>
    <p:extLst>
      <p:ext uri="{BB962C8B-B14F-4D97-AF65-F5344CB8AC3E}">
        <p14:creationId xmlns:p14="http://schemas.microsoft.com/office/powerpoint/2010/main" val="41136966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0898" name="Rectangle 2"/>
          <p:cNvSpPr>
            <a:spLocks noGrp="1" noChangeArrowheads="1"/>
          </p:cNvSpPr>
          <p:nvPr>
            <p:ph type="hdr" sz="quarter"/>
          </p:nvPr>
        </p:nvSpPr>
        <p:spPr bwMode="auto">
          <a:xfrm>
            <a:off x="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899" name="Rectangle 3"/>
          <p:cNvSpPr>
            <a:spLocks noGrp="1" noChangeArrowheads="1"/>
          </p:cNvSpPr>
          <p:nvPr>
            <p:ph type="dt" idx="1"/>
          </p:nvPr>
        </p:nvSpPr>
        <p:spPr bwMode="auto">
          <a:xfrm>
            <a:off x="3937000" y="0"/>
            <a:ext cx="3009900" cy="463550"/>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lvl1pPr algn="r" defTabSz="927100">
              <a:defRPr sz="1200">
                <a:latin typeface="Times New Roman" pitchFamily="18" charset="0"/>
              </a:defRPr>
            </a:lvl1pPr>
          </a:lstStyle>
          <a:p>
            <a:pPr>
              <a:defRPr/>
            </a:pPr>
            <a:endParaRPr lang="en-AU"/>
          </a:p>
        </p:txBody>
      </p:sp>
      <p:sp>
        <p:nvSpPr>
          <p:cNvPr id="25604" name="Rectangle 4"/>
          <p:cNvSpPr>
            <a:spLocks noGrp="1" noRot="1" noChangeAspect="1" noChangeArrowheads="1" noTextEdit="1"/>
          </p:cNvSpPr>
          <p:nvPr>
            <p:ph type="sldImg" idx="2"/>
          </p:nvPr>
        </p:nvSpPr>
        <p:spPr bwMode="auto">
          <a:xfrm>
            <a:off x="1152525" y="696913"/>
            <a:ext cx="4641850" cy="3481387"/>
          </a:xfrm>
          <a:prstGeom prst="rect">
            <a:avLst/>
          </a:prstGeom>
          <a:noFill/>
          <a:ln w="9525">
            <a:solidFill>
              <a:srgbClr val="000000"/>
            </a:solidFill>
            <a:miter lim="800000"/>
            <a:headEnd/>
            <a:tailEnd/>
          </a:ln>
        </p:spPr>
      </p:sp>
      <p:sp>
        <p:nvSpPr>
          <p:cNvPr id="80901" name="Rectangle 5"/>
          <p:cNvSpPr>
            <a:spLocks noGrp="1" noChangeArrowheads="1"/>
          </p:cNvSpPr>
          <p:nvPr>
            <p:ph type="body" sz="quarter" idx="3"/>
          </p:nvPr>
        </p:nvSpPr>
        <p:spPr bwMode="auto">
          <a:xfrm>
            <a:off x="925513" y="4410075"/>
            <a:ext cx="5095875" cy="4176713"/>
          </a:xfrm>
          <a:prstGeom prst="rect">
            <a:avLst/>
          </a:prstGeom>
          <a:noFill/>
          <a:ln w="9525">
            <a:noFill/>
            <a:miter lim="800000"/>
            <a:headEnd/>
            <a:tailEnd/>
          </a:ln>
          <a:effectLst/>
        </p:spPr>
        <p:txBody>
          <a:bodyPr vert="horz" wrap="square" lIns="92738" tIns="46369" rIns="92738" bIns="46369" numCol="1" anchor="t" anchorCtr="0" compatLnSpc="1">
            <a:prstTxWarp prst="textNoShape">
              <a:avLst/>
            </a:prstTxWarp>
          </a:bodyPr>
          <a:lstStyle/>
          <a:p>
            <a:pPr lvl="0"/>
            <a:r>
              <a:rPr lang="en-AU" noProof="0"/>
              <a:t>Click to edit Master text styles</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80902" name="Rectangle 6"/>
          <p:cNvSpPr>
            <a:spLocks noGrp="1" noChangeArrowheads="1"/>
          </p:cNvSpPr>
          <p:nvPr>
            <p:ph type="ftr" sz="quarter" idx="4"/>
          </p:nvPr>
        </p:nvSpPr>
        <p:spPr bwMode="auto">
          <a:xfrm>
            <a:off x="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l" defTabSz="927100">
              <a:defRPr sz="1200">
                <a:latin typeface="Times New Roman" pitchFamily="18" charset="0"/>
              </a:defRPr>
            </a:lvl1pPr>
          </a:lstStyle>
          <a:p>
            <a:pPr>
              <a:defRPr/>
            </a:pPr>
            <a:endParaRPr lang="en-AU"/>
          </a:p>
        </p:txBody>
      </p:sp>
      <p:sp>
        <p:nvSpPr>
          <p:cNvPr id="80903" name="Rectangle 7"/>
          <p:cNvSpPr>
            <a:spLocks noGrp="1" noChangeArrowheads="1"/>
          </p:cNvSpPr>
          <p:nvPr>
            <p:ph type="sldNum" sz="quarter" idx="5"/>
          </p:nvPr>
        </p:nvSpPr>
        <p:spPr bwMode="auto">
          <a:xfrm>
            <a:off x="3937000" y="8820150"/>
            <a:ext cx="3009900" cy="463550"/>
          </a:xfrm>
          <a:prstGeom prst="rect">
            <a:avLst/>
          </a:prstGeom>
          <a:noFill/>
          <a:ln w="9525">
            <a:noFill/>
            <a:miter lim="800000"/>
            <a:headEnd/>
            <a:tailEnd/>
          </a:ln>
          <a:effectLst/>
        </p:spPr>
        <p:txBody>
          <a:bodyPr vert="horz" wrap="square" lIns="92738" tIns="46369" rIns="92738" bIns="46369" numCol="1" anchor="b" anchorCtr="0" compatLnSpc="1">
            <a:prstTxWarp prst="textNoShape">
              <a:avLst/>
            </a:prstTxWarp>
          </a:bodyPr>
          <a:lstStyle>
            <a:lvl1pPr algn="r" defTabSz="927100">
              <a:defRPr sz="1200">
                <a:latin typeface="Times New Roman" pitchFamily="18" charset="0"/>
              </a:defRPr>
            </a:lvl1pPr>
          </a:lstStyle>
          <a:p>
            <a:pPr>
              <a:defRPr/>
            </a:pPr>
            <a:fld id="{5E0102F4-1881-4245-8AC5-4F13766322B8}" type="slidenum">
              <a:rPr lang="en-AU"/>
              <a:pPr>
                <a:defRPr/>
              </a:pPr>
              <a:t>‹#›</a:t>
            </a:fld>
            <a:endParaRPr lang="en-AU"/>
          </a:p>
        </p:txBody>
      </p:sp>
    </p:spTree>
    <p:extLst>
      <p:ext uri="{BB962C8B-B14F-4D97-AF65-F5344CB8AC3E}">
        <p14:creationId xmlns:p14="http://schemas.microsoft.com/office/powerpoint/2010/main" val="32683854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1pPr>
    <a:lvl2pPr marL="4572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2pPr>
    <a:lvl3pPr marL="9144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3pPr>
    <a:lvl4pPr marL="13716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4pPr>
    <a:lvl5pPr marL="1828800" algn="l" rtl="0" eaLnBrk="0" fontAlgn="base" hangingPunct="0">
      <a:spcBef>
        <a:spcPct val="30000"/>
      </a:spcBef>
      <a:spcAft>
        <a:spcPct val="0"/>
      </a:spcAft>
      <a:defRPr kumimoji="1" sz="1200" kern="1200">
        <a:solidFill>
          <a:schemeClr val="tx1"/>
        </a:solidFill>
        <a:latin typeface="Tahoma" pitchFamily="34" charset="0"/>
        <a:ea typeface="+mn-ea"/>
        <a:cs typeface="Times New Roman" pitchFamily="18"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8" name="Group 17"/>
          <p:cNvGrpSpPr/>
          <p:nvPr/>
        </p:nvGrpSpPr>
        <p:grpSpPr>
          <a:xfrm>
            <a:off x="0" y="0"/>
            <a:ext cx="9144677" cy="6858000"/>
            <a:chOff x="0" y="0"/>
            <a:chExt cx="9144677" cy="6858000"/>
          </a:xfrm>
        </p:grpSpPr>
        <p:pic>
          <p:nvPicPr>
            <p:cNvPr id="8" name="Picture 7" descr="SD-PanelTitle-R1.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11" name="Rectangle 10"/>
            <p:cNvSpPr/>
            <p:nvPr/>
          </p:nvSpPr>
          <p:spPr>
            <a:xfrm>
              <a:off x="1515532" y="1520422"/>
              <a:ext cx="6112935" cy="3818468"/>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2" name="Picture 11"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0" y="3128434"/>
              <a:ext cx="1664208" cy="612648"/>
            </a:xfrm>
            <a:prstGeom prst="rect">
              <a:avLst/>
            </a:prstGeom>
          </p:spPr>
        </p:pic>
        <p:pic>
          <p:nvPicPr>
            <p:cNvPr id="13" name="Picture 12" descr="HDRibbonTitle-UniformTrim.png"/>
            <p:cNvPicPr>
              <a:picLocks noChangeAspect="1"/>
            </p:cNvPicPr>
            <p:nvPr/>
          </p:nvPicPr>
          <p:blipFill rotWithShape="1">
            <a:blip r:embed="rId3">
              <a:extLst>
                <a:ext uri="{28A0092B-C50C-407E-A947-70E740481C1C}">
                  <a14:useLocalDpi xmlns:a14="http://schemas.microsoft.com/office/drawing/2010/main" val="0"/>
                </a:ext>
              </a:extLst>
            </a:blip>
            <a:srcRect l="-2" r="47959"/>
            <a:stretch/>
          </p:blipFill>
          <p:spPr>
            <a:xfrm>
              <a:off x="7480469" y="3128434"/>
              <a:ext cx="1664208" cy="612648"/>
            </a:xfrm>
            <a:prstGeom prst="rect">
              <a:avLst/>
            </a:prstGeom>
          </p:spPr>
        </p:pic>
      </p:grpSp>
      <p:sp>
        <p:nvSpPr>
          <p:cNvPr id="2" name="Title 1"/>
          <p:cNvSpPr>
            <a:spLocks noGrp="1"/>
          </p:cNvSpPr>
          <p:nvPr>
            <p:ph type="ctrTitle"/>
          </p:nvPr>
        </p:nvSpPr>
        <p:spPr>
          <a:xfrm>
            <a:off x="1921934" y="1811863"/>
            <a:ext cx="5308866" cy="1515533"/>
          </a:xfrm>
        </p:spPr>
        <p:txBody>
          <a:bodyPr anchor="b">
            <a:noAutofit/>
          </a:bodyPr>
          <a:lstStyle>
            <a:lvl1pPr algn="ct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1921934" y="3598327"/>
            <a:ext cx="5308866" cy="1377651"/>
          </a:xfrm>
        </p:spPr>
        <p:txBody>
          <a:bodyPr anchor="t">
            <a:normAutofit/>
          </a:bodyPr>
          <a:lstStyle>
            <a:lvl1pPr marL="0" indent="0" algn="ctr">
              <a:buNone/>
              <a:defRPr sz="20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6065417" y="5054602"/>
            <a:ext cx="673276" cy="279400"/>
          </a:xfrm>
        </p:spPr>
        <p:txBody>
          <a:bodyPr/>
          <a:lstStyle/>
          <a:p>
            <a:pPr>
              <a:defRPr/>
            </a:pPr>
            <a:endParaRPr lang="en-AU"/>
          </a:p>
        </p:txBody>
      </p:sp>
      <p:sp>
        <p:nvSpPr>
          <p:cNvPr id="5" name="Footer Placeholder 4"/>
          <p:cNvSpPr>
            <a:spLocks noGrp="1"/>
          </p:cNvSpPr>
          <p:nvPr>
            <p:ph type="ftr" sz="quarter" idx="11"/>
          </p:nvPr>
        </p:nvSpPr>
        <p:spPr>
          <a:xfrm>
            <a:off x="1921934" y="5054602"/>
            <a:ext cx="4064860" cy="279400"/>
          </a:xfrm>
        </p:spPr>
        <p:txBody>
          <a:bodyPr/>
          <a:lstStyle/>
          <a:p>
            <a:pPr>
              <a:defRPr/>
            </a:pPr>
            <a:endParaRPr lang="en-AU"/>
          </a:p>
        </p:txBody>
      </p:sp>
      <p:sp>
        <p:nvSpPr>
          <p:cNvPr id="6" name="Slide Number Placeholder 5"/>
          <p:cNvSpPr>
            <a:spLocks noGrp="1"/>
          </p:cNvSpPr>
          <p:nvPr>
            <p:ph type="sldNum" sz="quarter" idx="12"/>
          </p:nvPr>
        </p:nvSpPr>
        <p:spPr>
          <a:xfrm>
            <a:off x="6817317" y="5054602"/>
            <a:ext cx="413483" cy="279400"/>
          </a:xfrm>
        </p:spPr>
        <p:txBody>
          <a:bodyPr/>
          <a:lstStyle/>
          <a:p>
            <a:pPr>
              <a:defRPr/>
            </a:pPr>
            <a:fld id="{81EC0AFD-1909-4903-AFA0-A9370969F5FA}" type="slidenum">
              <a:rPr lang="en-AU" smtClean="0"/>
              <a:pPr>
                <a:defRPr/>
              </a:pPr>
              <a:t>‹#›</a:t>
            </a:fld>
            <a:endParaRPr lang="en-AU"/>
          </a:p>
        </p:txBody>
      </p:sp>
      <p:cxnSp>
        <p:nvCxnSpPr>
          <p:cNvPr id="15" name="Straight Connector 14"/>
          <p:cNvCxnSpPr/>
          <p:nvPr/>
        </p:nvCxnSpPr>
        <p:spPr>
          <a:xfrm>
            <a:off x="2019825" y="3471329"/>
            <a:ext cx="511308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53273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4815415"/>
            <a:ext cx="6798734"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026260" y="1032933"/>
            <a:ext cx="7091482" cy="3361269"/>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6" y="5382153"/>
            <a:ext cx="6798734" cy="493712"/>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3035661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6" y="906873"/>
            <a:ext cx="6798734" cy="309786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5" y="4275666"/>
            <a:ext cx="6798736" cy="1600202"/>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cxnSp>
        <p:nvCxnSpPr>
          <p:cNvPr id="15" name="Straight Connector 14"/>
          <p:cNvCxnSpPr/>
          <p:nvPr/>
        </p:nvCxnSpPr>
        <p:spPr>
          <a:xfrm>
            <a:off x="1278465" y="4140199"/>
            <a:ext cx="6606425"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9972596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34333" y="982132"/>
            <a:ext cx="6400250" cy="2370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600200" y="3352799"/>
            <a:ext cx="5892798" cy="651933"/>
          </a:xfrm>
        </p:spPr>
        <p:txBody>
          <a:bodyPr anchor="ctr">
            <a:normAutofit/>
          </a:bodyPr>
          <a:lstStyle>
            <a:lvl1pPr marL="0" indent="0" algn="r">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176863" y="4343400"/>
            <a:ext cx="6798738" cy="1532467"/>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
        <p:nvSpPr>
          <p:cNvPr id="14" name="TextBox 13"/>
          <p:cNvSpPr txBox="1"/>
          <p:nvPr/>
        </p:nvSpPr>
        <p:spPr>
          <a:xfrm>
            <a:off x="849969" y="905362"/>
            <a:ext cx="457319" cy="584776"/>
          </a:xfrm>
          <a:prstGeom prst="rect">
            <a:avLst/>
          </a:prstGeom>
        </p:spPr>
        <p:txBody>
          <a:bodyPr vert="horz" lIns="91440" tIns="45720" rIns="91440" bIns="45720" rtlCol="0" anchor="ctr">
            <a:noAutofit/>
          </a:bodyPr>
          <a:lstStyle/>
          <a:p>
            <a:pPr lvl="0"/>
            <a:r>
              <a:rPr lang="en-US" sz="7200" dirty="0">
                <a:solidFill>
                  <a:schemeClr val="tx1"/>
                </a:solidFill>
                <a:effectLst/>
              </a:rPr>
              <a:t>“</a:t>
            </a:r>
          </a:p>
        </p:txBody>
      </p:sp>
      <p:sp>
        <p:nvSpPr>
          <p:cNvPr id="15" name="TextBox 14"/>
          <p:cNvSpPr txBox="1"/>
          <p:nvPr/>
        </p:nvSpPr>
        <p:spPr>
          <a:xfrm>
            <a:off x="7633503" y="2827870"/>
            <a:ext cx="457319" cy="584776"/>
          </a:xfrm>
          <a:prstGeom prst="rect">
            <a:avLst/>
          </a:prstGeom>
        </p:spPr>
        <p:txBody>
          <a:bodyPr vert="horz" lIns="91440" tIns="45720" rIns="91440" bIns="45720" rtlCol="0" anchor="ctr">
            <a:noAutofit/>
          </a:bodyPr>
          <a:lstStyle/>
          <a:p>
            <a:pPr lvl="0" algn="r"/>
            <a:r>
              <a:rPr lang="en-US" sz="7200" dirty="0">
                <a:solidFill>
                  <a:schemeClr val="tx1"/>
                </a:solidFill>
                <a:effectLst/>
              </a:rPr>
              <a:t>”</a:t>
            </a:r>
          </a:p>
        </p:txBody>
      </p:sp>
      <p:cxnSp>
        <p:nvCxnSpPr>
          <p:cNvPr id="19" name="Straight Connector 18"/>
          <p:cNvCxnSpPr/>
          <p:nvPr/>
        </p:nvCxnSpPr>
        <p:spPr>
          <a:xfrm>
            <a:off x="1278466" y="4140199"/>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4074407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76869" y="3308581"/>
            <a:ext cx="6798728"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176868" y="4777381"/>
            <a:ext cx="6798730"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30073655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1409416" y="982132"/>
            <a:ext cx="6325168" cy="2243668"/>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8" name="Text Placeholder 2"/>
          <p:cNvSpPr>
            <a:spLocks noGrp="1"/>
          </p:cNvSpPr>
          <p:nvPr>
            <p:ph type="body" idx="13"/>
          </p:nvPr>
        </p:nvSpPr>
        <p:spPr>
          <a:xfrm>
            <a:off x="1176868" y="3639312"/>
            <a:ext cx="6798730" cy="886968"/>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5" y="4529667"/>
            <a:ext cx="6798736" cy="13462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sp>
        <p:nvSpPr>
          <p:cNvPr id="12" name="TextBox 11"/>
          <p:cNvSpPr txBox="1"/>
          <p:nvPr/>
        </p:nvSpPr>
        <p:spPr>
          <a:xfrm>
            <a:off x="878060" y="896895"/>
            <a:ext cx="457319"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3" name="TextBox 12"/>
          <p:cNvSpPr txBox="1"/>
          <p:nvPr/>
        </p:nvSpPr>
        <p:spPr>
          <a:xfrm>
            <a:off x="7649796" y="2607728"/>
            <a:ext cx="457319"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cxnSp>
        <p:nvCxnSpPr>
          <p:cNvPr id="26" name="Straight Connector 25"/>
          <p:cNvCxnSpPr/>
          <p:nvPr/>
        </p:nvCxnSpPr>
        <p:spPr>
          <a:xfrm>
            <a:off x="1278466" y="342900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940612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176865" y="982131"/>
            <a:ext cx="6798734" cy="2294467"/>
          </a:xfrm>
        </p:spPr>
        <p:txBody>
          <a:bodyPr vert="horz" lIns="91440" tIns="45720" rIns="91440" bIns="45720" rtlCol="0" anchor="ctr">
            <a:normAutofit/>
          </a:bodyPr>
          <a:lstStyle>
            <a:lvl1pPr>
              <a:defRPr lang="en-US" sz="3200" b="0" dirty="0"/>
            </a:lvl1pPr>
          </a:lstStyle>
          <a:p>
            <a:pPr marL="0" lvl="0"/>
            <a:r>
              <a:rPr lang="en-US"/>
              <a:t>Click to edit Master title style</a:t>
            </a:r>
            <a:endParaRPr lang="en-US" dirty="0"/>
          </a:p>
        </p:txBody>
      </p:sp>
      <p:sp>
        <p:nvSpPr>
          <p:cNvPr id="14" name="Text Placeholder 2"/>
          <p:cNvSpPr>
            <a:spLocks noGrp="1"/>
          </p:cNvSpPr>
          <p:nvPr>
            <p:ph type="body" idx="13"/>
          </p:nvPr>
        </p:nvSpPr>
        <p:spPr>
          <a:xfrm>
            <a:off x="1176868" y="3566160"/>
            <a:ext cx="6798730" cy="905256"/>
          </a:xfrm>
        </p:spPr>
        <p:txBody>
          <a:bodyPr anchor="b">
            <a:normAutofit/>
          </a:bodyPr>
          <a:lstStyle>
            <a:lvl1pPr marL="0" indent="0" algn="l">
              <a:spcBef>
                <a:spcPts val="0"/>
              </a:spcBef>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3" name="Text Placeholder 2"/>
          <p:cNvSpPr>
            <a:spLocks noGrp="1"/>
          </p:cNvSpPr>
          <p:nvPr>
            <p:ph type="body" idx="1"/>
          </p:nvPr>
        </p:nvSpPr>
        <p:spPr>
          <a:xfrm>
            <a:off x="1176866" y="4470400"/>
            <a:ext cx="6798734" cy="1405467"/>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70F3BA4C-5202-4541-8C14-5C6133B47BD0}" type="slidenum">
              <a:rPr lang="en-AU" smtClean="0"/>
              <a:pPr>
                <a:defRPr/>
              </a:pPr>
              <a:t>‹#›</a:t>
            </a:fld>
            <a:endParaRPr lang="en-AU"/>
          </a:p>
        </p:txBody>
      </p:sp>
      <p:cxnSp>
        <p:nvCxnSpPr>
          <p:cNvPr id="15" name="Straight Connector 14"/>
          <p:cNvCxnSpPr/>
          <p:nvPr/>
        </p:nvCxnSpPr>
        <p:spPr>
          <a:xfrm>
            <a:off x="1278469" y="3429000"/>
            <a:ext cx="6606421"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833732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176865" y="2490135"/>
            <a:ext cx="6798736" cy="338573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17C02AE0-13BC-4436-94C4-12C095CE65E2}" type="slidenum">
              <a:rPr lang="en-AU" smtClean="0"/>
              <a:pPr>
                <a:defRPr/>
              </a:pPr>
              <a:t>‹#›</a:t>
            </a:fld>
            <a:endParaRPr lang="en-AU"/>
          </a:p>
        </p:txBody>
      </p:sp>
      <p:cxnSp>
        <p:nvCxnSpPr>
          <p:cNvPr id="14" name="Straight Connector 13"/>
          <p:cNvCxnSpPr/>
          <p:nvPr/>
        </p:nvCxnSpPr>
        <p:spPr>
          <a:xfrm>
            <a:off x="1278466" y="2354670"/>
            <a:ext cx="660642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8137411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56667" y="906873"/>
            <a:ext cx="1618930" cy="496899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76867" y="906873"/>
            <a:ext cx="4915509" cy="496899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6967F4A0-26A6-4D33-BCFB-489DD1681F73}" type="slidenum">
              <a:rPr lang="en-AU" smtClean="0"/>
              <a:pPr>
                <a:defRPr/>
              </a:pPr>
              <a:t>‹#›</a:t>
            </a:fld>
            <a:endParaRPr lang="en-AU"/>
          </a:p>
        </p:txBody>
      </p:sp>
      <p:cxnSp>
        <p:nvCxnSpPr>
          <p:cNvPr id="14" name="Straight Connector 13"/>
          <p:cNvCxnSpPr/>
          <p:nvPr/>
        </p:nvCxnSpPr>
        <p:spPr>
          <a:xfrm>
            <a:off x="6245512" y="906873"/>
            <a:ext cx="0" cy="4968993"/>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306336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cxnSp>
        <p:nvCxnSpPr>
          <p:cNvPr id="7" name="Straight Connector 6"/>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0F43F272-B125-4BAA-81C2-304525E528D1}" type="slidenum">
              <a:rPr lang="en-AU" smtClean="0"/>
              <a:pPr>
                <a:defRPr/>
              </a:pPr>
              <a:t>‹#›</a:t>
            </a:fld>
            <a:endParaRPr lang="en-AU"/>
          </a:p>
        </p:txBody>
      </p:sp>
    </p:spTree>
    <p:extLst>
      <p:ext uri="{BB962C8B-B14F-4D97-AF65-F5344CB8AC3E}">
        <p14:creationId xmlns:p14="http://schemas.microsoft.com/office/powerpoint/2010/main" val="7771780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78465" y="1641413"/>
            <a:ext cx="6595534" cy="1822514"/>
          </a:xfrm>
        </p:spPr>
        <p:txBody>
          <a:bodyPr anchor="b">
            <a:normAutofit/>
          </a:bodyPr>
          <a:lstStyle>
            <a:lvl1pPr algn="ct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278465" y="3734859"/>
            <a:ext cx="6595534" cy="1090015"/>
          </a:xfrm>
        </p:spPr>
        <p:txBody>
          <a:bodyPr anchor="t">
            <a:normAutofit/>
          </a:bodyPr>
          <a:lstStyle>
            <a:lvl1pPr marL="0" indent="0" algn="ctr">
              <a:buNone/>
              <a:defRPr sz="24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AU"/>
          </a:p>
        </p:txBody>
      </p:sp>
      <p:sp>
        <p:nvSpPr>
          <p:cNvPr id="5" name="Footer Placeholder 4"/>
          <p:cNvSpPr>
            <a:spLocks noGrp="1"/>
          </p:cNvSpPr>
          <p:nvPr>
            <p:ph type="ftr" sz="quarter" idx="11"/>
          </p:nvPr>
        </p:nvSpPr>
        <p:spPr/>
        <p:txBody>
          <a:bodyPr/>
          <a:lstStyle/>
          <a:p>
            <a:pPr>
              <a:defRPr/>
            </a:pPr>
            <a:endParaRPr lang="en-AU"/>
          </a:p>
        </p:txBody>
      </p:sp>
      <p:sp>
        <p:nvSpPr>
          <p:cNvPr id="6" name="Slide Number Placeholder 5"/>
          <p:cNvSpPr>
            <a:spLocks noGrp="1"/>
          </p:cNvSpPr>
          <p:nvPr>
            <p:ph type="sldNum" sz="quarter" idx="12"/>
          </p:nvPr>
        </p:nvSpPr>
        <p:spPr/>
        <p:txBody>
          <a:bodyPr/>
          <a:lstStyle/>
          <a:p>
            <a:pPr>
              <a:defRPr/>
            </a:pPr>
            <a:fld id="{09BC1878-A2CF-43A7-909C-B7180361E037}" type="slidenum">
              <a:rPr lang="en-AU" smtClean="0"/>
              <a:pPr>
                <a:defRPr/>
              </a:pPr>
              <a:t>‹#›</a:t>
            </a:fld>
            <a:endParaRPr lang="en-AU"/>
          </a:p>
        </p:txBody>
      </p:sp>
      <p:cxnSp>
        <p:nvCxnSpPr>
          <p:cNvPr id="31" name="Straight Connector 30"/>
          <p:cNvCxnSpPr/>
          <p:nvPr/>
        </p:nvCxnSpPr>
        <p:spPr>
          <a:xfrm>
            <a:off x="1278466" y="3599392"/>
            <a:ext cx="6595533"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79301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cxnSp>
        <p:nvCxnSpPr>
          <p:cNvPr id="8" name="Straight Connector 7"/>
          <p:cNvCxnSpPr/>
          <p:nvPr/>
        </p:nvCxnSpPr>
        <p:spPr>
          <a:xfrm>
            <a:off x="1278465" y="235626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1176866" y="915337"/>
            <a:ext cx="6798734" cy="130386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176866"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5152" y="2487168"/>
            <a:ext cx="3337560" cy="344728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B4FD5089-6C89-446E-92E9-D0EBD2E5E449}" type="slidenum">
              <a:rPr lang="en-AU" smtClean="0"/>
              <a:pPr>
                <a:defRPr/>
              </a:pPr>
              <a:t>‹#›</a:t>
            </a:fld>
            <a:endParaRPr lang="en-AU"/>
          </a:p>
        </p:txBody>
      </p:sp>
    </p:spTree>
    <p:extLst>
      <p:ext uri="{BB962C8B-B14F-4D97-AF65-F5344CB8AC3E}">
        <p14:creationId xmlns:p14="http://schemas.microsoft.com/office/powerpoint/2010/main" val="7070263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76868"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76868"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1832" y="2658533"/>
            <a:ext cx="3337560"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1832" y="3243263"/>
            <a:ext cx="3337560" cy="270662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AU"/>
          </a:p>
        </p:txBody>
      </p:sp>
      <p:sp>
        <p:nvSpPr>
          <p:cNvPr id="8" name="Footer Placeholder 7"/>
          <p:cNvSpPr>
            <a:spLocks noGrp="1"/>
          </p:cNvSpPr>
          <p:nvPr>
            <p:ph type="ftr" sz="quarter" idx="11"/>
          </p:nvPr>
        </p:nvSpPr>
        <p:spPr/>
        <p:txBody>
          <a:bodyPr/>
          <a:lstStyle/>
          <a:p>
            <a:pPr>
              <a:defRPr/>
            </a:pPr>
            <a:endParaRPr lang="en-AU"/>
          </a:p>
        </p:txBody>
      </p:sp>
      <p:sp>
        <p:nvSpPr>
          <p:cNvPr id="9" name="Slide Number Placeholder 8"/>
          <p:cNvSpPr>
            <a:spLocks noGrp="1"/>
          </p:cNvSpPr>
          <p:nvPr>
            <p:ph type="sldNum" sz="quarter" idx="12"/>
          </p:nvPr>
        </p:nvSpPr>
        <p:spPr/>
        <p:txBody>
          <a:bodyPr/>
          <a:lstStyle/>
          <a:p>
            <a:pPr>
              <a:defRPr/>
            </a:pPr>
            <a:fld id="{E7B2B6DF-C1D2-437D-8852-182B8440355B}" type="slidenum">
              <a:rPr lang="en-AU" smtClean="0"/>
              <a:pPr>
                <a:defRPr/>
              </a:pPr>
              <a:t>‹#›</a:t>
            </a:fld>
            <a:endParaRPr lang="en-AU"/>
          </a:p>
        </p:txBody>
      </p:sp>
      <p:cxnSp>
        <p:nvCxnSpPr>
          <p:cNvPr id="41" name="Straight Connector 40"/>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14892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176865" y="915337"/>
            <a:ext cx="6798735" cy="1303867"/>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AU"/>
          </a:p>
        </p:txBody>
      </p:sp>
      <p:sp>
        <p:nvSpPr>
          <p:cNvPr id="4" name="Footer Placeholder 3"/>
          <p:cNvSpPr>
            <a:spLocks noGrp="1"/>
          </p:cNvSpPr>
          <p:nvPr>
            <p:ph type="ftr" sz="quarter" idx="11"/>
          </p:nvPr>
        </p:nvSpPr>
        <p:spPr/>
        <p:txBody>
          <a:bodyPr/>
          <a:lstStyle/>
          <a:p>
            <a:pPr>
              <a:defRPr/>
            </a:pPr>
            <a:endParaRPr lang="en-AU"/>
          </a:p>
        </p:txBody>
      </p:sp>
      <p:sp>
        <p:nvSpPr>
          <p:cNvPr id="5" name="Slide Number Placeholder 4"/>
          <p:cNvSpPr>
            <a:spLocks noGrp="1"/>
          </p:cNvSpPr>
          <p:nvPr>
            <p:ph type="sldNum" sz="quarter" idx="12"/>
          </p:nvPr>
        </p:nvSpPr>
        <p:spPr/>
        <p:txBody>
          <a:bodyPr/>
          <a:lstStyle/>
          <a:p>
            <a:pPr>
              <a:defRPr/>
            </a:pPr>
            <a:fld id="{5CEF0B77-B21F-4795-A403-E751F844A471}" type="slidenum">
              <a:rPr lang="en-AU" smtClean="0"/>
              <a:pPr>
                <a:defRPr/>
              </a:pPr>
              <a:t>‹#›</a:t>
            </a:fld>
            <a:endParaRPr lang="en-AU"/>
          </a:p>
        </p:txBody>
      </p:sp>
      <p:cxnSp>
        <p:nvCxnSpPr>
          <p:cNvPr id="14" name="Straight Connector 13"/>
          <p:cNvCxnSpPr/>
          <p:nvPr/>
        </p:nvCxnSpPr>
        <p:spPr>
          <a:xfrm>
            <a:off x="1278466" y="2354670"/>
            <a:ext cx="659553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5477330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AU"/>
          </a:p>
        </p:txBody>
      </p:sp>
      <p:sp>
        <p:nvSpPr>
          <p:cNvPr id="3" name="Footer Placeholder 2"/>
          <p:cNvSpPr>
            <a:spLocks noGrp="1"/>
          </p:cNvSpPr>
          <p:nvPr>
            <p:ph type="ftr" sz="quarter" idx="11"/>
          </p:nvPr>
        </p:nvSpPr>
        <p:spPr/>
        <p:txBody>
          <a:bodyPr/>
          <a:lstStyle/>
          <a:p>
            <a:pPr>
              <a:defRPr/>
            </a:pPr>
            <a:endParaRPr lang="en-AU"/>
          </a:p>
        </p:txBody>
      </p:sp>
      <p:sp>
        <p:nvSpPr>
          <p:cNvPr id="4" name="Slide Number Placeholder 3"/>
          <p:cNvSpPr>
            <a:spLocks noGrp="1"/>
          </p:cNvSpPr>
          <p:nvPr>
            <p:ph type="sldNum" sz="quarter" idx="12"/>
          </p:nvPr>
        </p:nvSpPr>
        <p:spPr/>
        <p:txBody>
          <a:bodyPr/>
          <a:lstStyle/>
          <a:p>
            <a:pPr>
              <a:defRPr/>
            </a:pPr>
            <a:fld id="{CC4852E1-F191-4CCE-9EEB-3FA5A5431DD9}" type="slidenum">
              <a:rPr lang="en-AU" smtClean="0"/>
              <a:pPr>
                <a:defRPr/>
              </a:pPr>
              <a:t>‹#›</a:t>
            </a:fld>
            <a:endParaRPr lang="en-AU"/>
          </a:p>
        </p:txBody>
      </p:sp>
    </p:spTree>
    <p:extLst>
      <p:ext uri="{BB962C8B-B14F-4D97-AF65-F5344CB8AC3E}">
        <p14:creationId xmlns:p14="http://schemas.microsoft.com/office/powerpoint/2010/main" val="37884298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388534"/>
            <a:ext cx="2536798"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4120062" y="982132"/>
            <a:ext cx="3855539" cy="4893735"/>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76865" y="3031065"/>
            <a:ext cx="2536798" cy="243840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A2CDC10A-2D4C-4416-AE9D-E006DC1592B2}" type="slidenum">
              <a:rPr lang="en-AU" smtClean="0"/>
              <a:pPr>
                <a:defRPr/>
              </a:pPr>
              <a:t>‹#›</a:t>
            </a:fld>
            <a:endParaRPr lang="en-AU"/>
          </a:p>
        </p:txBody>
      </p:sp>
      <p:cxnSp>
        <p:nvCxnSpPr>
          <p:cNvPr id="16" name="Straight Connector 15"/>
          <p:cNvCxnSpPr/>
          <p:nvPr/>
        </p:nvCxnSpPr>
        <p:spPr>
          <a:xfrm>
            <a:off x="1278466" y="2912533"/>
            <a:ext cx="2333594" cy="0"/>
          </a:xfrm>
          <a:prstGeom prst="line">
            <a:avLst/>
          </a:prstGeom>
          <a:ln w="15875"/>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416340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76865" y="1883832"/>
            <a:ext cx="3632202" cy="1371600"/>
          </a:xfrm>
        </p:spPr>
        <p:txBody>
          <a:bodyPr anchor="b">
            <a:normAutofit/>
          </a:bodyPr>
          <a:lstStyle>
            <a:lvl1pPr algn="ctr">
              <a:defRPr sz="2400" b="0"/>
            </a:lvl1pPr>
          </a:lstStyle>
          <a:p>
            <a:r>
              <a:rPr lang="en-US"/>
              <a:t>Click to edit Master title style</a:t>
            </a:r>
            <a:endParaRPr lang="en-US" dirty="0"/>
          </a:p>
        </p:txBody>
      </p:sp>
      <p:sp>
        <p:nvSpPr>
          <p:cNvPr id="17" name="Picture Placeholder 2"/>
          <p:cNvSpPr>
            <a:spLocks noGrp="1" noChangeAspect="1"/>
          </p:cNvSpPr>
          <p:nvPr>
            <p:ph type="pic" idx="1"/>
          </p:nvPr>
        </p:nvSpPr>
        <p:spPr>
          <a:xfrm>
            <a:off x="5183069" y="1032933"/>
            <a:ext cx="2929463" cy="4792136"/>
          </a:xfrm>
          <a:prstGeom prst="roundRect">
            <a:avLst>
              <a:gd name="adj" fmla="val 0"/>
            </a:avLst>
          </a:prstGeom>
          <a:ln w="57150" cmpd="thickThin">
            <a:solidFill>
              <a:schemeClr val="tx1">
                <a:lumMod val="50000"/>
                <a:lumOff val="5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76865" y="3255432"/>
            <a:ext cx="3632201" cy="1828800"/>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AU"/>
          </a:p>
        </p:txBody>
      </p:sp>
      <p:sp>
        <p:nvSpPr>
          <p:cNvPr id="6" name="Footer Placeholder 5"/>
          <p:cNvSpPr>
            <a:spLocks noGrp="1"/>
          </p:cNvSpPr>
          <p:nvPr>
            <p:ph type="ftr" sz="quarter" idx="11"/>
          </p:nvPr>
        </p:nvSpPr>
        <p:spPr/>
        <p:txBody>
          <a:bodyPr/>
          <a:lstStyle/>
          <a:p>
            <a:pPr>
              <a:defRPr/>
            </a:pPr>
            <a:endParaRPr lang="en-AU"/>
          </a:p>
        </p:txBody>
      </p:sp>
      <p:sp>
        <p:nvSpPr>
          <p:cNvPr id="7" name="Slide Number Placeholder 6"/>
          <p:cNvSpPr>
            <a:spLocks noGrp="1"/>
          </p:cNvSpPr>
          <p:nvPr>
            <p:ph type="sldNum" sz="quarter" idx="12"/>
          </p:nvPr>
        </p:nvSpPr>
        <p:spPr/>
        <p:txBody>
          <a:bodyPr/>
          <a:lstStyle/>
          <a:p>
            <a:pPr>
              <a:defRPr/>
            </a:pPr>
            <a:fld id="{FE34A90D-8B80-4469-9935-DFDA0B576EB4}" type="slidenum">
              <a:rPr lang="en-AU" smtClean="0"/>
              <a:pPr>
                <a:defRPr/>
              </a:pPr>
              <a:t>‹#›</a:t>
            </a:fld>
            <a:endParaRPr lang="en-AU"/>
          </a:p>
        </p:txBody>
      </p:sp>
    </p:spTree>
    <p:extLst>
      <p:ext uri="{BB962C8B-B14F-4D97-AF65-F5344CB8AC3E}">
        <p14:creationId xmlns:p14="http://schemas.microsoft.com/office/powerpoint/2010/main" val="3812324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grpSp>
        <p:nvGrpSpPr>
          <p:cNvPr id="7" name="Group 6"/>
          <p:cNvGrpSpPr/>
          <p:nvPr/>
        </p:nvGrpSpPr>
        <p:grpSpPr>
          <a:xfrm>
            <a:off x="0" y="0"/>
            <a:ext cx="9152467" cy="6858000"/>
            <a:chOff x="0" y="0"/>
            <a:chExt cx="9152467" cy="6858000"/>
          </a:xfrm>
        </p:grpSpPr>
        <p:pic>
          <p:nvPicPr>
            <p:cNvPr id="8" name="Picture 7" descr="SD-PanelContent.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9" name="Rectangle 8"/>
            <p:cNvSpPr/>
            <p:nvPr/>
          </p:nvSpPr>
          <p:spPr>
            <a:xfrm>
              <a:off x="553888" y="542807"/>
              <a:ext cx="8039776" cy="5756392"/>
            </a:xfrm>
            <a:prstGeom prst="rect">
              <a:avLst/>
            </a:prstGeom>
            <a:noFill/>
            <a:ln w="15875" cap="flat">
              <a:miter lim="800000"/>
            </a:ln>
          </p:spPr>
          <p:style>
            <a:lnRef idx="1">
              <a:schemeClr val="accent1"/>
            </a:lnRef>
            <a:fillRef idx="3">
              <a:schemeClr val="accent1"/>
            </a:fillRef>
            <a:effectRef idx="2">
              <a:schemeClr val="accent1"/>
            </a:effectRef>
            <a:fontRef idx="minor">
              <a:schemeClr val="lt1"/>
            </a:fontRef>
          </p:style>
        </p:sp>
        <p:pic>
          <p:nvPicPr>
            <p:cNvPr id="10" name="Picture 9"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0" y="3128434"/>
              <a:ext cx="685800" cy="606425"/>
            </a:xfrm>
            <a:prstGeom prst="rect">
              <a:avLst/>
            </a:prstGeom>
          </p:spPr>
        </p:pic>
        <p:pic>
          <p:nvPicPr>
            <p:cNvPr id="11" name="Picture 10" descr="HDRibbonContent-UniformTrim.png"/>
            <p:cNvPicPr>
              <a:picLocks noChangeAspect="1"/>
            </p:cNvPicPr>
            <p:nvPr/>
          </p:nvPicPr>
          <p:blipFill rotWithShape="1">
            <a:blip r:embed="rId20">
              <a:extLst>
                <a:ext uri="{28A0092B-C50C-407E-A947-70E740481C1C}">
                  <a14:useLocalDpi xmlns:a14="http://schemas.microsoft.com/office/drawing/2010/main" val="0"/>
                </a:ext>
              </a:extLst>
            </a:blip>
            <a:srcRect l="1" r="14240"/>
            <a:stretch/>
          </p:blipFill>
          <p:spPr>
            <a:xfrm>
              <a:off x="8466667" y="3128434"/>
              <a:ext cx="685800" cy="606425"/>
            </a:xfrm>
            <a:prstGeom prst="rect">
              <a:avLst/>
            </a:prstGeom>
          </p:spPr>
        </p:pic>
      </p:grpSp>
      <p:sp>
        <p:nvSpPr>
          <p:cNvPr id="2" name="Title Placeholder 1"/>
          <p:cNvSpPr>
            <a:spLocks noGrp="1"/>
          </p:cNvSpPr>
          <p:nvPr>
            <p:ph type="title"/>
          </p:nvPr>
        </p:nvSpPr>
        <p:spPr>
          <a:xfrm>
            <a:off x="1176866" y="915337"/>
            <a:ext cx="6798734" cy="13038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76865" y="2490135"/>
            <a:ext cx="6798736" cy="3444997"/>
          </a:xfrm>
          <a:prstGeom prst="rect">
            <a:avLst/>
          </a:prstGeom>
        </p:spPr>
        <p:txBody>
          <a:bodyPr vert="horz" lIns="91440" tIns="45720" rIns="91440" bIns="45720" rtlCol="0"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56670" y="5960533"/>
            <a:ext cx="1148283"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endParaRPr lang="en-AU"/>
          </a:p>
        </p:txBody>
      </p:sp>
      <p:sp>
        <p:nvSpPr>
          <p:cNvPr id="5" name="Footer Placeholder 4"/>
          <p:cNvSpPr>
            <a:spLocks noGrp="1"/>
          </p:cNvSpPr>
          <p:nvPr>
            <p:ph type="ftr" sz="quarter" idx="3"/>
          </p:nvPr>
        </p:nvSpPr>
        <p:spPr>
          <a:xfrm>
            <a:off x="1176865" y="5960533"/>
            <a:ext cx="5104667" cy="279400"/>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endParaRPr lang="en-AU"/>
          </a:p>
        </p:txBody>
      </p:sp>
      <p:sp>
        <p:nvSpPr>
          <p:cNvPr id="6" name="Slide Number Placeholder 5"/>
          <p:cNvSpPr>
            <a:spLocks noGrp="1"/>
          </p:cNvSpPr>
          <p:nvPr>
            <p:ph type="sldNum" sz="quarter" idx="4"/>
          </p:nvPr>
        </p:nvSpPr>
        <p:spPr>
          <a:xfrm>
            <a:off x="7580091" y="5960533"/>
            <a:ext cx="395510" cy="279400"/>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70F3BA4C-5202-4541-8C14-5C6133B47BD0}" type="slidenum">
              <a:rPr lang="en-AU" smtClean="0"/>
              <a:pPr>
                <a:defRPr/>
              </a:pPr>
              <a:t>‹#›</a:t>
            </a:fld>
            <a:endParaRPr lang="en-AU"/>
          </a:p>
        </p:txBody>
      </p:sp>
    </p:spTree>
    <p:extLst>
      <p:ext uri="{BB962C8B-B14F-4D97-AF65-F5344CB8AC3E}">
        <p14:creationId xmlns:p14="http://schemas.microsoft.com/office/powerpoint/2010/main" val="2145124994"/>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 id="2147483950" r:id="rId12"/>
    <p:sldLayoutId id="2147483951" r:id="rId13"/>
    <p:sldLayoutId id="2147483952" r:id="rId14"/>
    <p:sldLayoutId id="2147483953" r:id="rId15"/>
    <p:sldLayoutId id="2147483954" r:id="rId16"/>
    <p:sldLayoutId id="2147483955" r:id="rId17"/>
  </p:sldLayoutIdLst>
  <p:txStyles>
    <p:titleStyle>
      <a:lvl1pPr algn="ctr" defTabSz="457200" rtl="0" eaLnBrk="1" latinLnBrk="0" hangingPunct="1">
        <a:spcBef>
          <a:spcPct val="0"/>
        </a:spcBef>
        <a:buNone/>
        <a:defRPr sz="4000" kern="1200" cap="none">
          <a:ln w="3175" cmpd="sng">
            <a:noFill/>
          </a:ln>
          <a:solidFill>
            <a:schemeClr val="tx1">
              <a:lumMod val="85000"/>
              <a:lumOff val="15000"/>
            </a:schemeClr>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buClr>
        <a:buSzPct val="115000"/>
        <a:buFont typeface="Arial"/>
        <a:buChar char="•"/>
        <a:defRPr sz="2400" kern="1200" cap="none">
          <a:solidFill>
            <a:schemeClr val="tx1">
              <a:lumMod val="85000"/>
              <a:lumOff val="1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buClr>
        <a:buSzPct val="115000"/>
        <a:buFont typeface="Arial"/>
        <a:buChar char="•"/>
        <a:defRPr sz="2000" kern="1200" cap="none">
          <a:solidFill>
            <a:schemeClr val="tx1">
              <a:lumMod val="85000"/>
              <a:lumOff val="1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buClr>
        <a:buSzPct val="115000"/>
        <a:buFont typeface="Arial"/>
        <a:buChar char="•"/>
        <a:defRPr sz="1800" kern="1200" cap="none">
          <a:solidFill>
            <a:schemeClr val="tx1">
              <a:lumMod val="85000"/>
              <a:lumOff val="1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buClr>
        <a:buSzPct val="115000"/>
        <a:buFont typeface="Arial"/>
        <a:buChar char="•"/>
        <a:defRPr sz="1600" kern="1200" cap="none">
          <a:solidFill>
            <a:schemeClr val="tx1">
              <a:lumMod val="85000"/>
              <a:lumOff val="1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buClr>
        <a:buSzPct val="115000"/>
        <a:buFont typeface="Arial"/>
        <a:buChar char="•"/>
        <a:defRPr sz="1400" kern="1200" cap="none">
          <a:solidFill>
            <a:schemeClr val="tx1">
              <a:lumMod val="85000"/>
              <a:lumOff val="1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4"/>
          <p:cNvSpPr>
            <a:spLocks noGrp="1" noChangeArrowheads="1"/>
          </p:cNvSpPr>
          <p:nvPr>
            <p:ph type="ctrTitle"/>
          </p:nvPr>
        </p:nvSpPr>
        <p:spPr>
          <a:xfrm>
            <a:off x="107504" y="260648"/>
            <a:ext cx="8928992" cy="1008112"/>
          </a:xfrm>
        </p:spPr>
        <p:txBody>
          <a:bodyPr>
            <a:normAutofit fontScale="90000"/>
          </a:bodyPr>
          <a:lstStyle/>
          <a:p>
            <a:br>
              <a:rPr lang="en-AU" sz="2400" b="1" dirty="0"/>
            </a:br>
            <a:br>
              <a:rPr lang="en-AU" sz="2400" b="1" dirty="0"/>
            </a:br>
            <a:br>
              <a:rPr lang="en-AU" sz="2400" b="1" dirty="0"/>
            </a:br>
            <a:br>
              <a:rPr lang="en-AU" sz="2400" b="1" dirty="0"/>
            </a:br>
            <a:br>
              <a:rPr lang="en-AU" sz="2400" b="1" dirty="0"/>
            </a:br>
            <a:br>
              <a:rPr lang="en-AU" sz="2400" dirty="0"/>
            </a:br>
            <a:r>
              <a:rPr lang="en-AU" sz="3600" b="1" dirty="0">
                <a:solidFill>
                  <a:schemeClr val="tx1"/>
                </a:solidFill>
              </a:rPr>
              <a:t>Week 11</a:t>
            </a:r>
            <a:r>
              <a:rPr lang="en-AU" sz="3600" b="1" dirty="0">
                <a:solidFill>
                  <a:schemeClr val="tx1"/>
                </a:solidFill>
                <a:ea typeface="Adobe Gothic Std B" pitchFamily="34" charset="-128"/>
              </a:rPr>
              <a:t> Family communication: Diversity at home</a:t>
            </a:r>
          </a:p>
        </p:txBody>
      </p:sp>
      <p:sp>
        <p:nvSpPr>
          <p:cNvPr id="5" name="Subtitle 4"/>
          <p:cNvSpPr>
            <a:spLocks noGrp="1"/>
          </p:cNvSpPr>
          <p:nvPr>
            <p:ph type="subTitle" idx="1"/>
          </p:nvPr>
        </p:nvSpPr>
        <p:spPr>
          <a:xfrm>
            <a:off x="1403648" y="5589072"/>
            <a:ext cx="6336704" cy="1008112"/>
          </a:xfrm>
        </p:spPr>
        <p:txBody>
          <a:bodyPr>
            <a:normAutofit/>
          </a:bodyPr>
          <a:lstStyle/>
          <a:p>
            <a:pPr algn="ctr">
              <a:lnSpc>
                <a:spcPct val="120000"/>
              </a:lnSpc>
              <a:spcBef>
                <a:spcPts val="0"/>
              </a:spcBef>
              <a:spcAft>
                <a:spcPts val="0"/>
              </a:spcAft>
            </a:pPr>
            <a:r>
              <a:rPr lang="en-AU" sz="2200" b="1" dirty="0">
                <a:solidFill>
                  <a:schemeClr val="tx2">
                    <a:lumMod val="75000"/>
                  </a:schemeClr>
                </a:solidFill>
              </a:rPr>
              <a:t>COMU7311; Sem 1, 2021</a:t>
            </a:r>
          </a:p>
          <a:p>
            <a:pPr algn="ctr">
              <a:lnSpc>
                <a:spcPct val="120000"/>
              </a:lnSpc>
              <a:spcBef>
                <a:spcPts val="0"/>
              </a:spcBef>
              <a:spcAft>
                <a:spcPts val="0"/>
              </a:spcAft>
            </a:pPr>
            <a:r>
              <a:rPr lang="en-AU" sz="2200" b="1" dirty="0">
                <a:solidFill>
                  <a:schemeClr val="tx2">
                    <a:lumMod val="75000"/>
                  </a:schemeClr>
                </a:solidFill>
              </a:rPr>
              <a:t>School of Communication and Arts, UQ</a:t>
            </a:r>
          </a:p>
          <a:p>
            <a:pPr algn="ctr"/>
            <a:endParaRPr lang="en-AU" sz="2400" b="1" dirty="0">
              <a:solidFill>
                <a:schemeClr val="tx2">
                  <a:lumMod val="75000"/>
                </a:schemeClr>
              </a:solidFill>
            </a:endParaRPr>
          </a:p>
        </p:txBody>
      </p:sp>
      <p:pic>
        <p:nvPicPr>
          <p:cNvPr id="1026" name="Picture 2" descr="Multiracial Family Clipart">
            <a:extLst>
              <a:ext uri="{FF2B5EF4-FFF2-40B4-BE49-F238E27FC236}">
                <a16:creationId xmlns:a16="http://schemas.microsoft.com/office/drawing/2014/main" id="{063A8718-940B-402F-A285-2772951DFC8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78035" y="2132856"/>
            <a:ext cx="4587929" cy="2497227"/>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E15F64-FB56-4C41-886C-AD7AE1230420}"/>
              </a:ext>
            </a:extLst>
          </p:cNvPr>
          <p:cNvSpPr>
            <a:spLocks noGrp="1"/>
          </p:cNvSpPr>
          <p:nvPr>
            <p:ph type="title"/>
          </p:nvPr>
        </p:nvSpPr>
        <p:spPr/>
        <p:txBody>
          <a:bodyPr>
            <a:normAutofit/>
          </a:bodyPr>
          <a:lstStyle/>
          <a:p>
            <a:br>
              <a:rPr lang="en-US" sz="2800" b="1" dirty="0"/>
            </a:br>
            <a:r>
              <a:rPr lang="en-US" sz="2800" b="1" dirty="0"/>
              <a:t>Third culture individuals (kids)</a:t>
            </a:r>
            <a:endParaRPr lang="en-AU" sz="2800" b="1" dirty="0"/>
          </a:p>
        </p:txBody>
      </p:sp>
      <p:sp>
        <p:nvSpPr>
          <p:cNvPr id="3" name="Content Placeholder 2">
            <a:extLst>
              <a:ext uri="{FF2B5EF4-FFF2-40B4-BE49-F238E27FC236}">
                <a16:creationId xmlns:a16="http://schemas.microsoft.com/office/drawing/2014/main" id="{90102497-6DDC-48D3-B185-661123AA9DEC}"/>
              </a:ext>
            </a:extLst>
          </p:cNvPr>
          <p:cNvSpPr>
            <a:spLocks noGrp="1"/>
          </p:cNvSpPr>
          <p:nvPr>
            <p:ph idx="1"/>
          </p:nvPr>
        </p:nvSpPr>
        <p:spPr>
          <a:xfrm>
            <a:off x="2051720" y="2497666"/>
            <a:ext cx="6211913" cy="3444997"/>
          </a:xfrm>
        </p:spPr>
        <p:txBody>
          <a:bodyPr>
            <a:normAutofit/>
          </a:bodyPr>
          <a:lstStyle/>
          <a:p>
            <a:r>
              <a:rPr lang="en-US" sz="2000" dirty="0"/>
              <a:t>Children born into a family with parents from different cultures grow up in a bicultural or multicultural environment, which impacts their identity development.</a:t>
            </a:r>
          </a:p>
          <a:p>
            <a:r>
              <a:rPr lang="en-US" sz="2000" dirty="0"/>
              <a:t>The term third culture individuals can also refer to people who move between cultures during their formative years, and are expected to change and adapt their cultural rules as they navigate through different cultural terrains. </a:t>
            </a:r>
          </a:p>
          <a:p>
            <a:endParaRPr lang="en-AU" sz="2000" dirty="0"/>
          </a:p>
        </p:txBody>
      </p:sp>
      <p:pic>
        <p:nvPicPr>
          <p:cNvPr id="5" name="Picture 4" descr="A close up of a tomato&#10;&#10;Description automatically generated">
            <a:extLst>
              <a:ext uri="{FF2B5EF4-FFF2-40B4-BE49-F238E27FC236}">
                <a16:creationId xmlns:a16="http://schemas.microsoft.com/office/drawing/2014/main" id="{3CF59236-DE89-46E6-87A4-B371BC288F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1560" y="2378223"/>
            <a:ext cx="1440160" cy="1303867"/>
          </a:xfrm>
          <a:prstGeom prst="rect">
            <a:avLst/>
          </a:prstGeom>
        </p:spPr>
      </p:pic>
    </p:spTree>
    <p:extLst>
      <p:ext uri="{BB962C8B-B14F-4D97-AF65-F5344CB8AC3E}">
        <p14:creationId xmlns:p14="http://schemas.microsoft.com/office/powerpoint/2010/main" val="37695958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C2227C-7688-41D5-97EA-71DE839A2AE2}"/>
              </a:ext>
            </a:extLst>
          </p:cNvPr>
          <p:cNvSpPr>
            <a:spLocks noGrp="1"/>
          </p:cNvSpPr>
          <p:nvPr>
            <p:ph type="title"/>
          </p:nvPr>
        </p:nvSpPr>
        <p:spPr/>
        <p:txBody>
          <a:bodyPr>
            <a:normAutofit/>
          </a:bodyPr>
          <a:lstStyle/>
          <a:p>
            <a:br>
              <a:rPr lang="en-US" sz="2800" b="1" dirty="0"/>
            </a:br>
            <a:r>
              <a:rPr lang="en-US" sz="2800" b="1" dirty="0"/>
              <a:t>An illustration</a:t>
            </a:r>
            <a:endParaRPr lang="en-AU" sz="2800" b="1" dirty="0"/>
          </a:p>
        </p:txBody>
      </p:sp>
      <p:sp>
        <p:nvSpPr>
          <p:cNvPr id="3" name="Content Placeholder 2">
            <a:extLst>
              <a:ext uri="{FF2B5EF4-FFF2-40B4-BE49-F238E27FC236}">
                <a16:creationId xmlns:a16="http://schemas.microsoft.com/office/drawing/2014/main" id="{DD0C8754-7B84-4B3E-9217-7DFB1A66A210}"/>
              </a:ext>
            </a:extLst>
          </p:cNvPr>
          <p:cNvSpPr>
            <a:spLocks noGrp="1"/>
          </p:cNvSpPr>
          <p:nvPr>
            <p:ph idx="1"/>
          </p:nvPr>
        </p:nvSpPr>
        <p:spPr>
          <a:xfrm>
            <a:off x="900665" y="2469994"/>
            <a:ext cx="7067543" cy="3444997"/>
          </a:xfrm>
        </p:spPr>
        <p:txBody>
          <a:bodyPr>
            <a:normAutofit/>
          </a:bodyPr>
          <a:lstStyle/>
          <a:p>
            <a:r>
              <a:rPr lang="en-US" i="1" dirty="0">
                <a:solidFill>
                  <a:schemeClr val="accent4">
                    <a:lumMod val="75000"/>
                  </a:schemeClr>
                </a:solidFill>
                <a:latin typeface="Century Gothic" panose="020B0502020202020204" pitchFamily="34" charset="0"/>
              </a:rPr>
              <a:t>Our family, our homeland is in the company of others with similar experiences. Our heritage is not formed by a national tradition but by a particular situation.</a:t>
            </a:r>
          </a:p>
          <a:p>
            <a:endParaRPr lang="en-US" i="1" dirty="0">
              <a:solidFill>
                <a:schemeClr val="accent4">
                  <a:lumMod val="75000"/>
                </a:schemeClr>
              </a:solidFill>
              <a:latin typeface="Century Gothic" panose="020B0502020202020204" pitchFamily="34" charset="0"/>
            </a:endParaRPr>
          </a:p>
          <a:p>
            <a:pPr marL="0" indent="0">
              <a:spcBef>
                <a:spcPts val="0"/>
              </a:spcBef>
              <a:spcAft>
                <a:spcPts val="0"/>
              </a:spcAft>
              <a:buNone/>
            </a:pPr>
            <a:r>
              <a:rPr lang="en-US" sz="2000" dirty="0">
                <a:solidFill>
                  <a:schemeClr val="tx1"/>
                </a:solidFill>
                <a:latin typeface="+mj-lt"/>
              </a:rPr>
              <a:t>Cited from a third culture kid in a study by Seaman. Reference:</a:t>
            </a:r>
          </a:p>
          <a:p>
            <a:pPr marL="0" indent="0">
              <a:spcBef>
                <a:spcPts val="0"/>
              </a:spcBef>
              <a:spcAft>
                <a:spcPts val="0"/>
              </a:spcAft>
              <a:buNone/>
            </a:pPr>
            <a:r>
              <a:rPr lang="en-US" sz="2000" dirty="0">
                <a:solidFill>
                  <a:schemeClr val="tx1"/>
                </a:solidFill>
                <a:latin typeface="+mj-lt"/>
              </a:rPr>
              <a:t>Seaman, P. A. (1996). Rediscovering a sense of place. In C. D. Smith (Ed), </a:t>
            </a:r>
            <a:r>
              <a:rPr lang="en-US" sz="2000" i="1" dirty="0">
                <a:solidFill>
                  <a:schemeClr val="tx1"/>
                </a:solidFill>
                <a:latin typeface="+mj-lt"/>
              </a:rPr>
              <a:t>Strangers at home: Essays on the effects of living overseas and coming ‘home’ to a strange land </a:t>
            </a:r>
            <a:r>
              <a:rPr lang="en-US" sz="2000" dirty="0">
                <a:solidFill>
                  <a:schemeClr val="tx1"/>
                </a:solidFill>
                <a:latin typeface="+mj-lt"/>
              </a:rPr>
              <a:t>(pp. 36-56). Bayside, NY: </a:t>
            </a:r>
            <a:r>
              <a:rPr lang="en-US" sz="2000" dirty="0" err="1">
                <a:solidFill>
                  <a:schemeClr val="tx1"/>
                </a:solidFill>
                <a:latin typeface="+mj-lt"/>
              </a:rPr>
              <a:t>Aletheia</a:t>
            </a:r>
            <a:r>
              <a:rPr lang="en-US" sz="2000" dirty="0">
                <a:solidFill>
                  <a:schemeClr val="tx1"/>
                </a:solidFill>
                <a:latin typeface="+mj-lt"/>
              </a:rPr>
              <a:t> Publications. </a:t>
            </a:r>
            <a:endParaRPr lang="en-AU" sz="2000" dirty="0">
              <a:solidFill>
                <a:schemeClr val="tx1"/>
              </a:solidFill>
              <a:latin typeface="+mj-lt"/>
            </a:endParaRPr>
          </a:p>
        </p:txBody>
      </p:sp>
    </p:spTree>
    <p:extLst>
      <p:ext uri="{BB962C8B-B14F-4D97-AF65-F5344CB8AC3E}">
        <p14:creationId xmlns:p14="http://schemas.microsoft.com/office/powerpoint/2010/main" val="23257794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9592" y="1215278"/>
            <a:ext cx="7498080" cy="1143000"/>
          </a:xfrm>
        </p:spPr>
        <p:txBody>
          <a:bodyPr>
            <a:normAutofit/>
          </a:bodyPr>
          <a:lstStyle/>
          <a:p>
            <a:pPr algn="ctr"/>
            <a:r>
              <a:rPr lang="en-AU" sz="2800" b="1" dirty="0">
                <a:solidFill>
                  <a:schemeClr val="tx1"/>
                </a:solidFill>
              </a:rPr>
              <a:t>Question</a:t>
            </a:r>
          </a:p>
        </p:txBody>
      </p:sp>
      <p:sp>
        <p:nvSpPr>
          <p:cNvPr id="3" name="Content Placeholder 2"/>
          <p:cNvSpPr>
            <a:spLocks noGrp="1"/>
          </p:cNvSpPr>
          <p:nvPr>
            <p:ph idx="1"/>
          </p:nvPr>
        </p:nvSpPr>
        <p:spPr>
          <a:xfrm>
            <a:off x="899592" y="2348880"/>
            <a:ext cx="7282056" cy="3508977"/>
          </a:xfrm>
        </p:spPr>
        <p:txBody>
          <a:bodyPr>
            <a:normAutofit/>
          </a:bodyPr>
          <a:lstStyle/>
          <a:p>
            <a:r>
              <a:rPr lang="en-AU" dirty="0"/>
              <a:t>Could you give an example of a norm in your culture governing parent-children relations?</a:t>
            </a:r>
          </a:p>
          <a:p>
            <a:endParaRPr lang="en-AU" sz="2800" dirty="0"/>
          </a:p>
        </p:txBody>
      </p:sp>
    </p:spTree>
    <p:extLst>
      <p:ext uri="{BB962C8B-B14F-4D97-AF65-F5344CB8AC3E}">
        <p14:creationId xmlns:p14="http://schemas.microsoft.com/office/powerpoint/2010/main" val="4650829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Parent-children relationships</a:t>
            </a:r>
          </a:p>
        </p:txBody>
      </p:sp>
      <p:sp>
        <p:nvSpPr>
          <p:cNvPr id="3" name="Content Placeholder 2"/>
          <p:cNvSpPr>
            <a:spLocks noGrp="1"/>
          </p:cNvSpPr>
          <p:nvPr>
            <p:ph idx="1"/>
          </p:nvPr>
        </p:nvSpPr>
        <p:spPr/>
        <p:txBody>
          <a:bodyPr/>
          <a:lstStyle/>
          <a:p>
            <a:r>
              <a:rPr lang="en-AU" dirty="0"/>
              <a:t>Collectivistic cultures value the importance </a:t>
            </a:r>
            <a:r>
              <a:rPr lang="en-AU"/>
              <a:t>to teach </a:t>
            </a:r>
            <a:r>
              <a:rPr lang="en-AU" dirty="0"/>
              <a:t>children to respect the authority and discipline of their parents, </a:t>
            </a:r>
            <a:r>
              <a:rPr lang="en-AU"/>
              <a:t>to have strong </a:t>
            </a:r>
            <a:r>
              <a:rPr lang="en-AU" dirty="0"/>
              <a:t>morals, and to maintain harmonious relationships with others. </a:t>
            </a:r>
          </a:p>
          <a:p>
            <a:r>
              <a:rPr lang="en-AU" dirty="0"/>
              <a:t>Individualistic cultures emphasise more on independence, individuality and autonomy. </a:t>
            </a:r>
          </a:p>
          <a:p>
            <a:endParaRPr lang="en-AU" dirty="0"/>
          </a:p>
        </p:txBody>
      </p:sp>
    </p:spTree>
    <p:extLst>
      <p:ext uri="{BB962C8B-B14F-4D97-AF65-F5344CB8AC3E}">
        <p14:creationId xmlns:p14="http://schemas.microsoft.com/office/powerpoint/2010/main" val="5914039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8229" y="908720"/>
            <a:ext cx="7076008" cy="1303867"/>
          </a:xfrm>
        </p:spPr>
        <p:txBody>
          <a:bodyPr>
            <a:normAutofit/>
          </a:bodyPr>
          <a:lstStyle/>
          <a:p>
            <a:br>
              <a:rPr lang="en-AU" sz="2800" b="1" dirty="0"/>
            </a:br>
            <a:r>
              <a:rPr lang="en-AU" sz="2800" b="1" dirty="0"/>
              <a:t>Approach to children’s education and career</a:t>
            </a:r>
          </a:p>
        </p:txBody>
      </p:sp>
      <p:sp>
        <p:nvSpPr>
          <p:cNvPr id="3" name="Content Placeholder 2"/>
          <p:cNvSpPr>
            <a:spLocks noGrp="1"/>
          </p:cNvSpPr>
          <p:nvPr>
            <p:ph idx="1"/>
          </p:nvPr>
        </p:nvSpPr>
        <p:spPr/>
        <p:txBody>
          <a:bodyPr/>
          <a:lstStyle/>
          <a:p>
            <a:pPr marL="0" indent="0">
              <a:buNone/>
            </a:pPr>
            <a:r>
              <a:rPr lang="en-AU" dirty="0"/>
              <a:t>An interracial respondent in one of my studies described his experience this way, </a:t>
            </a:r>
          </a:p>
          <a:p>
            <a:r>
              <a:rPr lang="en-AU" dirty="0"/>
              <a:t>“I think that from the Asian side you get the hard working, result-oriented… It’s all about the final result not the process. On the Australian side, like my Mum, she teaches me that it’s all about the journey not about the final result”.</a:t>
            </a:r>
          </a:p>
          <a:p>
            <a:endParaRPr lang="en-AU" dirty="0"/>
          </a:p>
        </p:txBody>
      </p:sp>
    </p:spTree>
    <p:extLst>
      <p:ext uri="{BB962C8B-B14F-4D97-AF65-F5344CB8AC3E}">
        <p14:creationId xmlns:p14="http://schemas.microsoft.com/office/powerpoint/2010/main" val="41471432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6865" y="1186268"/>
            <a:ext cx="6798734" cy="1303867"/>
          </a:xfrm>
        </p:spPr>
        <p:txBody>
          <a:bodyPr>
            <a:normAutofit/>
          </a:bodyPr>
          <a:lstStyle/>
          <a:p>
            <a:r>
              <a:rPr lang="en-AU" sz="2800" b="1" dirty="0"/>
              <a:t>Living in-between cultures</a:t>
            </a:r>
          </a:p>
        </p:txBody>
      </p:sp>
      <p:sp>
        <p:nvSpPr>
          <p:cNvPr id="3" name="Content Placeholder 2"/>
          <p:cNvSpPr>
            <a:spLocks noGrp="1"/>
          </p:cNvSpPr>
          <p:nvPr>
            <p:ph idx="1"/>
          </p:nvPr>
        </p:nvSpPr>
        <p:spPr>
          <a:xfrm>
            <a:off x="1176865" y="2348880"/>
            <a:ext cx="6798736" cy="3444997"/>
          </a:xfrm>
        </p:spPr>
        <p:txBody>
          <a:bodyPr/>
          <a:lstStyle/>
          <a:p>
            <a:r>
              <a:rPr lang="en-AU" dirty="0"/>
              <a:t>Living in-between cultures may lead to positive outcomes (e.g., heightened cultural sensitivity) as well as negative outcomes (e.g., difficulty in identifying a sense of belonging), depending on the level of individual skills and bilingual proficiency, family and social support, and social and cultural contexts.</a:t>
            </a:r>
          </a:p>
          <a:p>
            <a:pPr marL="0" indent="0">
              <a:buNone/>
            </a:pPr>
            <a:endParaRPr lang="en-AU" dirty="0"/>
          </a:p>
          <a:p>
            <a:endParaRPr lang="en-AU" dirty="0"/>
          </a:p>
        </p:txBody>
      </p:sp>
    </p:spTree>
    <p:extLst>
      <p:ext uri="{BB962C8B-B14F-4D97-AF65-F5344CB8AC3E}">
        <p14:creationId xmlns:p14="http://schemas.microsoft.com/office/powerpoint/2010/main" val="135937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After class…</a:t>
            </a:r>
          </a:p>
        </p:txBody>
      </p:sp>
      <p:sp>
        <p:nvSpPr>
          <p:cNvPr id="3" name="Content Placeholder 2"/>
          <p:cNvSpPr>
            <a:spLocks noGrp="1"/>
          </p:cNvSpPr>
          <p:nvPr>
            <p:ph idx="1"/>
          </p:nvPr>
        </p:nvSpPr>
        <p:spPr>
          <a:xfrm>
            <a:off x="1176865" y="2490136"/>
            <a:ext cx="6798736" cy="2148662"/>
          </a:xfrm>
        </p:spPr>
        <p:txBody>
          <a:bodyPr/>
          <a:lstStyle/>
          <a:p>
            <a:r>
              <a:rPr lang="en-AU" dirty="0"/>
              <a:t>Locate an intercultural or interracial couple, with children. Talk with them to find out the challenges they have in managing interracial couple relationships and different views on their children’s education. </a:t>
            </a:r>
          </a:p>
          <a:p>
            <a:endParaRPr lang="en-AU" dirty="0"/>
          </a:p>
        </p:txBody>
      </p:sp>
    </p:spTree>
    <p:extLst>
      <p:ext uri="{BB962C8B-B14F-4D97-AF65-F5344CB8AC3E}">
        <p14:creationId xmlns:p14="http://schemas.microsoft.com/office/powerpoint/2010/main" val="34988440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2633" y="908720"/>
            <a:ext cx="6798734" cy="1303867"/>
          </a:xfrm>
        </p:spPr>
        <p:txBody>
          <a:bodyPr>
            <a:normAutofit/>
          </a:bodyPr>
          <a:lstStyle/>
          <a:p>
            <a:r>
              <a:rPr lang="en-AU" sz="2800" b="1" dirty="0"/>
              <a:t>Next week</a:t>
            </a:r>
          </a:p>
        </p:txBody>
      </p:sp>
      <p:sp>
        <p:nvSpPr>
          <p:cNvPr id="3" name="Content Placeholder 2"/>
          <p:cNvSpPr>
            <a:spLocks noGrp="1"/>
          </p:cNvSpPr>
          <p:nvPr>
            <p:ph idx="1"/>
          </p:nvPr>
        </p:nvSpPr>
        <p:spPr>
          <a:xfrm>
            <a:off x="970453" y="2420888"/>
            <a:ext cx="7211559" cy="2379025"/>
          </a:xfrm>
        </p:spPr>
        <p:txBody>
          <a:bodyPr>
            <a:normAutofit/>
          </a:bodyPr>
          <a:lstStyle/>
          <a:p>
            <a:r>
              <a:rPr lang="en-AU" dirty="0"/>
              <a:t>Week 12’s lecture will be the final lecture in the course. It will focus on developing intercultural communication competence.</a:t>
            </a:r>
          </a:p>
        </p:txBody>
      </p:sp>
    </p:spTree>
    <p:extLst>
      <p:ext uri="{BB962C8B-B14F-4D97-AF65-F5344CB8AC3E}">
        <p14:creationId xmlns:p14="http://schemas.microsoft.com/office/powerpoint/2010/main" val="41290064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899592" y="1124744"/>
            <a:ext cx="7024744" cy="1143000"/>
          </a:xfrm>
        </p:spPr>
        <p:txBody>
          <a:bodyPr/>
          <a:lstStyle/>
          <a:p>
            <a:pPr algn="ctr" eaLnBrk="1" hangingPunct="1"/>
            <a:br>
              <a:rPr lang="en-AU" sz="2800" b="1" dirty="0"/>
            </a:br>
            <a:r>
              <a:rPr lang="en-AU" sz="2800" b="1" dirty="0">
                <a:latin typeface="+mn-lt"/>
              </a:rPr>
              <a:t>Learning  Objectives</a:t>
            </a:r>
          </a:p>
        </p:txBody>
      </p:sp>
      <p:sp>
        <p:nvSpPr>
          <p:cNvPr id="4099" name="Rectangle 3"/>
          <p:cNvSpPr>
            <a:spLocks noGrp="1" noChangeArrowheads="1"/>
          </p:cNvSpPr>
          <p:nvPr>
            <p:ph idx="1"/>
          </p:nvPr>
        </p:nvSpPr>
        <p:spPr>
          <a:xfrm>
            <a:off x="827584" y="2420888"/>
            <a:ext cx="7560840" cy="3888432"/>
          </a:xfrm>
        </p:spPr>
        <p:txBody>
          <a:bodyPr>
            <a:noAutofit/>
          </a:bodyPr>
          <a:lstStyle/>
          <a:p>
            <a:pPr eaLnBrk="1" hangingPunct="1">
              <a:buFontTx/>
              <a:buNone/>
            </a:pPr>
            <a:r>
              <a:rPr lang="en-AU" dirty="0"/>
              <a:t>At the end of this lecture, you should be able to:</a:t>
            </a:r>
            <a:endParaRPr lang="en-US" dirty="0"/>
          </a:p>
          <a:p>
            <a:pPr lvl="0"/>
            <a:r>
              <a:rPr lang="en-AU" dirty="0"/>
              <a:t>Understand the influence of culture on intergenerational relations.</a:t>
            </a:r>
          </a:p>
          <a:p>
            <a:pPr lvl="0"/>
            <a:r>
              <a:rPr lang="en-AU" dirty="0"/>
              <a:t>Appreciate the challenges in managing intergenerational relations in interracial families.</a:t>
            </a:r>
          </a:p>
          <a:p>
            <a:pPr marL="0" lvl="0" indent="0">
              <a:buNone/>
            </a:pPr>
            <a:endParaRPr lang="en-AU" dirty="0"/>
          </a:p>
          <a:p>
            <a:pPr eaLnBrk="1" hangingPunct="1"/>
            <a:endParaRPr lang="en-A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967968" y="1205880"/>
            <a:ext cx="7024744" cy="1143000"/>
          </a:xfrm>
        </p:spPr>
        <p:txBody>
          <a:bodyPr>
            <a:normAutofit/>
          </a:bodyPr>
          <a:lstStyle/>
          <a:p>
            <a:pPr algn="ctr" eaLnBrk="1" hangingPunct="1"/>
            <a:r>
              <a:rPr lang="en-AU" sz="2800" b="1" dirty="0">
                <a:latin typeface="+mn-lt"/>
              </a:rPr>
              <a:t>Defining intergenerational relations</a:t>
            </a:r>
          </a:p>
        </p:txBody>
      </p:sp>
      <p:sp>
        <p:nvSpPr>
          <p:cNvPr id="8195" name="Rectangle 3"/>
          <p:cNvSpPr>
            <a:spLocks noGrp="1" noChangeArrowheads="1"/>
          </p:cNvSpPr>
          <p:nvPr>
            <p:ph idx="1"/>
          </p:nvPr>
        </p:nvSpPr>
        <p:spPr>
          <a:xfrm>
            <a:off x="899592" y="2347752"/>
            <a:ext cx="7560840" cy="3601528"/>
          </a:xfrm>
        </p:spPr>
        <p:txBody>
          <a:bodyPr>
            <a:normAutofit/>
          </a:bodyPr>
          <a:lstStyle/>
          <a:p>
            <a:r>
              <a:rPr lang="en-AU" dirty="0"/>
              <a:t>The term intergenerational relations covers a broad range of areas with regard to relationships developed between individuals of different generations through interactions. </a:t>
            </a:r>
          </a:p>
          <a:p>
            <a:r>
              <a:rPr lang="en-AU" dirty="0"/>
              <a:t>These interactions include communication, caring responsibility, and resolving conflict within or beyond family context. </a:t>
            </a:r>
            <a:endParaRPr lang="en-AU" sz="2000" dirty="0"/>
          </a:p>
          <a:p>
            <a:pPr eaLnBrk="1" hangingPunct="1">
              <a:buFontTx/>
              <a:buNone/>
            </a:pPr>
            <a:endParaRPr lang="en-AU"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927646" y="1052736"/>
            <a:ext cx="7417444" cy="863600"/>
          </a:xfrm>
        </p:spPr>
        <p:txBody>
          <a:bodyPr>
            <a:normAutofit fontScale="90000"/>
          </a:bodyPr>
          <a:lstStyle/>
          <a:p>
            <a:br>
              <a:rPr lang="en-AU" sz="2000" b="1" dirty="0"/>
            </a:br>
            <a:br>
              <a:rPr lang="en-AU" sz="2000" b="1" dirty="0"/>
            </a:br>
            <a:br>
              <a:rPr lang="en-AU" sz="2000" b="1" dirty="0"/>
            </a:br>
            <a:br>
              <a:rPr lang="en-AU" sz="2000" b="1" dirty="0"/>
            </a:br>
            <a:r>
              <a:rPr lang="en-AU" sz="3100" b="1" dirty="0"/>
              <a:t>Approaches to intergenerational relations</a:t>
            </a:r>
            <a:br>
              <a:rPr lang="en-AU" sz="3100" b="1" dirty="0"/>
            </a:br>
            <a:endParaRPr lang="en-AU" sz="3100" b="1" dirty="0"/>
          </a:p>
        </p:txBody>
      </p:sp>
      <p:sp>
        <p:nvSpPr>
          <p:cNvPr id="7171" name="Rectangle 3"/>
          <p:cNvSpPr>
            <a:spLocks noGrp="1" noChangeArrowheads="1"/>
          </p:cNvSpPr>
          <p:nvPr>
            <p:ph idx="1"/>
          </p:nvPr>
        </p:nvSpPr>
        <p:spPr>
          <a:xfrm>
            <a:off x="1035348" y="2420888"/>
            <a:ext cx="7417444" cy="3419440"/>
          </a:xfrm>
        </p:spPr>
        <p:txBody>
          <a:bodyPr>
            <a:noAutofit/>
          </a:bodyPr>
          <a:lstStyle/>
          <a:p>
            <a:pPr lvl="0"/>
            <a:r>
              <a:rPr lang="en-AU" sz="2000" dirty="0"/>
              <a:t>Macro-sociological approach</a:t>
            </a:r>
          </a:p>
          <a:p>
            <a:pPr marL="0" lvl="0" indent="0">
              <a:buNone/>
            </a:pPr>
            <a:r>
              <a:rPr lang="en-AU" sz="2000" dirty="0"/>
              <a:t>To examine differences in generation groups of individuals. For e.g., How do people in specific generation groups differ? </a:t>
            </a:r>
          </a:p>
          <a:p>
            <a:r>
              <a:rPr lang="en-AU" sz="2000" dirty="0"/>
              <a:t>Micro-sociological approach</a:t>
            </a:r>
          </a:p>
          <a:p>
            <a:pPr marL="0" indent="0">
              <a:buNone/>
            </a:pPr>
            <a:r>
              <a:rPr lang="en-AU" sz="2000" dirty="0"/>
              <a:t>To examine intergenerational relations within families. Scholars have examined the content and quality of relationships among family members. For e.g., Under what circumstances does conflict among the generations in families occur? </a:t>
            </a:r>
          </a:p>
          <a:p>
            <a:pPr marL="0" lvl="0" indent="0">
              <a:buNone/>
            </a:pPr>
            <a:endParaRPr lang="en-AU" sz="2000" dirty="0"/>
          </a:p>
          <a:p>
            <a:pPr eaLnBrk="1" hangingPunct="1">
              <a:buFontTx/>
              <a:buNone/>
            </a:pPr>
            <a:endParaRPr lang="en-AU" sz="2000" dirty="0"/>
          </a:p>
          <a:p>
            <a:pPr eaLnBrk="1" hangingPunct="1">
              <a:buFontTx/>
              <a:buNone/>
            </a:pPr>
            <a:r>
              <a:rPr lang="en-AU" sz="2000" dirty="0"/>
              <a:t> </a:t>
            </a:r>
          </a:p>
          <a:p>
            <a:pPr eaLnBrk="1" hangingPunct="1">
              <a:buFontTx/>
              <a:buNone/>
            </a:pPr>
            <a:endParaRPr lang="en-AU" sz="2000" dirty="0"/>
          </a:p>
          <a:p>
            <a:pPr eaLnBrk="1" hangingPunct="1">
              <a:buFontTx/>
              <a:buNone/>
            </a:pPr>
            <a:endParaRPr lang="en-AU" sz="2000" dirty="0"/>
          </a:p>
          <a:p>
            <a:pPr eaLnBrk="1" hangingPunct="1">
              <a:buFontTx/>
              <a:buNone/>
            </a:pPr>
            <a:endParaRPr lang="en-AU"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5BCA82-D73C-48C4-B0BF-9CCC73CE694F}"/>
              </a:ext>
            </a:extLst>
          </p:cNvPr>
          <p:cNvSpPr>
            <a:spLocks noGrp="1"/>
          </p:cNvSpPr>
          <p:nvPr>
            <p:ph type="title"/>
          </p:nvPr>
        </p:nvSpPr>
        <p:spPr/>
        <p:txBody>
          <a:bodyPr>
            <a:normAutofit/>
          </a:bodyPr>
          <a:lstStyle/>
          <a:p>
            <a:r>
              <a:rPr lang="en-US" sz="2800" b="1" dirty="0"/>
              <a:t>Intercultural couples</a:t>
            </a:r>
            <a:endParaRPr lang="en-AU" sz="2800" b="1" dirty="0"/>
          </a:p>
        </p:txBody>
      </p:sp>
      <p:sp>
        <p:nvSpPr>
          <p:cNvPr id="3" name="Content Placeholder 2">
            <a:extLst>
              <a:ext uri="{FF2B5EF4-FFF2-40B4-BE49-F238E27FC236}">
                <a16:creationId xmlns:a16="http://schemas.microsoft.com/office/drawing/2014/main" id="{47BF36FE-B39D-4844-8DC8-825CD364D30A}"/>
              </a:ext>
            </a:extLst>
          </p:cNvPr>
          <p:cNvSpPr>
            <a:spLocks noGrp="1"/>
          </p:cNvSpPr>
          <p:nvPr>
            <p:ph idx="1"/>
          </p:nvPr>
        </p:nvSpPr>
        <p:spPr>
          <a:xfrm>
            <a:off x="2771800" y="2348881"/>
            <a:ext cx="5400600" cy="3312368"/>
          </a:xfrm>
        </p:spPr>
        <p:txBody>
          <a:bodyPr/>
          <a:lstStyle/>
          <a:p>
            <a:r>
              <a:rPr lang="en-US" dirty="0"/>
              <a:t>Cultural differences exert significant impact on intercultural couple relationships, especially between individualistic and collectivistic partners.</a:t>
            </a:r>
            <a:endParaRPr lang="en-AU" dirty="0"/>
          </a:p>
        </p:txBody>
      </p:sp>
      <p:pic>
        <p:nvPicPr>
          <p:cNvPr id="5" name="Picture 4" descr="A picture containing drawing&#10;&#10;Description automatically generated">
            <a:extLst>
              <a:ext uri="{FF2B5EF4-FFF2-40B4-BE49-F238E27FC236}">
                <a16:creationId xmlns:a16="http://schemas.microsoft.com/office/drawing/2014/main" id="{8406C32F-696A-4A3D-A016-5F03BDECDB3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3568" y="2501522"/>
            <a:ext cx="1944893" cy="1854956"/>
          </a:xfrm>
          <a:prstGeom prst="rect">
            <a:avLst/>
          </a:prstGeom>
        </p:spPr>
      </p:pic>
    </p:spTree>
    <p:extLst>
      <p:ext uri="{BB962C8B-B14F-4D97-AF65-F5344CB8AC3E}">
        <p14:creationId xmlns:p14="http://schemas.microsoft.com/office/powerpoint/2010/main" val="2151443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1FF52F-3B25-4A14-B973-F2156E89C693}"/>
              </a:ext>
            </a:extLst>
          </p:cNvPr>
          <p:cNvSpPr>
            <a:spLocks noGrp="1"/>
          </p:cNvSpPr>
          <p:nvPr>
            <p:ph type="title"/>
          </p:nvPr>
        </p:nvSpPr>
        <p:spPr>
          <a:xfrm>
            <a:off x="755576" y="915337"/>
            <a:ext cx="7560840" cy="1303867"/>
          </a:xfrm>
        </p:spPr>
        <p:txBody>
          <a:bodyPr>
            <a:normAutofit/>
          </a:bodyPr>
          <a:lstStyle/>
          <a:p>
            <a:br>
              <a:rPr lang="en-US" sz="2800" b="1" dirty="0"/>
            </a:br>
            <a:r>
              <a:rPr lang="en-US" sz="2800" b="1" dirty="0"/>
              <a:t>Personal and social relationships</a:t>
            </a:r>
            <a:endParaRPr lang="en-AU" sz="2800" b="1" dirty="0"/>
          </a:p>
        </p:txBody>
      </p:sp>
      <p:sp>
        <p:nvSpPr>
          <p:cNvPr id="3" name="Content Placeholder 2">
            <a:extLst>
              <a:ext uri="{FF2B5EF4-FFF2-40B4-BE49-F238E27FC236}">
                <a16:creationId xmlns:a16="http://schemas.microsoft.com/office/drawing/2014/main" id="{8F017758-E14B-4614-A85D-4E2979C48092}"/>
              </a:ext>
            </a:extLst>
          </p:cNvPr>
          <p:cNvSpPr>
            <a:spLocks noGrp="1"/>
          </p:cNvSpPr>
          <p:nvPr>
            <p:ph idx="1"/>
          </p:nvPr>
        </p:nvSpPr>
        <p:spPr/>
        <p:txBody>
          <a:bodyPr>
            <a:normAutofit/>
          </a:bodyPr>
          <a:lstStyle/>
          <a:p>
            <a:r>
              <a:rPr lang="en-US" sz="2000" dirty="0"/>
              <a:t>In more collectivistic cultures, individuals define their self-concept in terms of their roles and interpersonal relationships. The boundary between ingroups and outgroups is clearly drawn. People tend to view the self as part of an interdependent network of social relationships.</a:t>
            </a:r>
          </a:p>
          <a:p>
            <a:endParaRPr lang="en-US" sz="2000" dirty="0"/>
          </a:p>
          <a:p>
            <a:r>
              <a:rPr lang="en-US" sz="2000" dirty="0"/>
              <a:t>In more individualistic cultures, where emphasis is placed on privacy, individualism, autonomy, and self-reliance. It is not uncommon to see people keep personal and social relationships separate.</a:t>
            </a:r>
            <a:endParaRPr lang="en-AU" sz="2000" dirty="0"/>
          </a:p>
        </p:txBody>
      </p:sp>
    </p:spTree>
    <p:extLst>
      <p:ext uri="{BB962C8B-B14F-4D97-AF65-F5344CB8AC3E}">
        <p14:creationId xmlns:p14="http://schemas.microsoft.com/office/powerpoint/2010/main" val="21861127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6383F-6023-4F66-90EE-DBCDF3D037A7}"/>
              </a:ext>
            </a:extLst>
          </p:cNvPr>
          <p:cNvSpPr>
            <a:spLocks noGrp="1"/>
          </p:cNvSpPr>
          <p:nvPr>
            <p:ph type="title"/>
          </p:nvPr>
        </p:nvSpPr>
        <p:spPr/>
        <p:txBody>
          <a:bodyPr>
            <a:normAutofit/>
          </a:bodyPr>
          <a:lstStyle/>
          <a:p>
            <a:br>
              <a:rPr lang="en-US" sz="2800" b="1" dirty="0"/>
            </a:br>
            <a:r>
              <a:rPr lang="en-US" sz="2800" b="1" dirty="0"/>
              <a:t>Communication styles</a:t>
            </a:r>
            <a:endParaRPr lang="en-AU" sz="2800" b="1" dirty="0"/>
          </a:p>
        </p:txBody>
      </p:sp>
      <p:sp>
        <p:nvSpPr>
          <p:cNvPr id="3" name="Content Placeholder 2">
            <a:extLst>
              <a:ext uri="{FF2B5EF4-FFF2-40B4-BE49-F238E27FC236}">
                <a16:creationId xmlns:a16="http://schemas.microsoft.com/office/drawing/2014/main" id="{2D01F0D4-9E0B-4302-B0B0-AB487E01029E}"/>
              </a:ext>
            </a:extLst>
          </p:cNvPr>
          <p:cNvSpPr>
            <a:spLocks noGrp="1"/>
          </p:cNvSpPr>
          <p:nvPr>
            <p:ph idx="1"/>
          </p:nvPr>
        </p:nvSpPr>
        <p:spPr/>
        <p:txBody>
          <a:bodyPr>
            <a:normAutofit/>
          </a:bodyPr>
          <a:lstStyle/>
          <a:p>
            <a:r>
              <a:rPr lang="en-US" sz="2000" dirty="0"/>
              <a:t>Cultural differences are reflected in what is considered appropriate information to be communicated and how such information should be communicated in certain contexts.</a:t>
            </a:r>
          </a:p>
          <a:p>
            <a:r>
              <a:rPr lang="en-AU" sz="2000" dirty="0"/>
              <a:t>Indirect and high-context communication is preferred in collectivistic cultures; explicit statements of wants and needs, common in individualistic and low-context cultures, might appear as demanding and selfish to a partner from a more  collectivistic and high-context culture. </a:t>
            </a:r>
          </a:p>
        </p:txBody>
      </p:sp>
    </p:spTree>
    <p:extLst>
      <p:ext uri="{BB962C8B-B14F-4D97-AF65-F5344CB8AC3E}">
        <p14:creationId xmlns:p14="http://schemas.microsoft.com/office/powerpoint/2010/main" val="31205817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915337"/>
            <a:ext cx="7632848" cy="1303867"/>
          </a:xfrm>
        </p:spPr>
        <p:txBody>
          <a:bodyPr>
            <a:normAutofit/>
          </a:bodyPr>
          <a:lstStyle/>
          <a:p>
            <a:br>
              <a:rPr lang="en-AU" sz="2800" b="1" dirty="0"/>
            </a:br>
            <a:r>
              <a:rPr lang="en-AU" sz="2800" b="1" dirty="0"/>
              <a:t>Interracial families</a:t>
            </a:r>
          </a:p>
        </p:txBody>
      </p:sp>
      <p:sp>
        <p:nvSpPr>
          <p:cNvPr id="3" name="Content Placeholder 2"/>
          <p:cNvSpPr>
            <a:spLocks noGrp="1"/>
          </p:cNvSpPr>
          <p:nvPr>
            <p:ph idx="1"/>
          </p:nvPr>
        </p:nvSpPr>
        <p:spPr>
          <a:xfrm>
            <a:off x="1176864" y="2490135"/>
            <a:ext cx="7067543" cy="3444997"/>
          </a:xfrm>
        </p:spPr>
        <p:txBody>
          <a:bodyPr>
            <a:normAutofit/>
          </a:bodyPr>
          <a:lstStyle/>
          <a:p>
            <a:r>
              <a:rPr lang="en-AU" sz="2200" dirty="0"/>
              <a:t>Individuals who were born to mixed-race families face challenges in forming their sense of identity and belonging. </a:t>
            </a:r>
          </a:p>
          <a:p>
            <a:r>
              <a:rPr lang="en-AU" sz="2200" dirty="0"/>
              <a:t>One particular characteristic of interracial individuals is that their </a:t>
            </a:r>
            <a:r>
              <a:rPr lang="en-AU" sz="2200" dirty="0" err="1"/>
              <a:t>deculturation</a:t>
            </a:r>
            <a:r>
              <a:rPr lang="en-AU" sz="2200" dirty="0"/>
              <a:t> (unlearning part of a culture) occurs simultaneously as their enculturation (socialising into a culture) because they are required to adjust to different cultural frameworks to locate a sense of in-between space during their developmental years. </a:t>
            </a:r>
          </a:p>
          <a:p>
            <a:endParaRPr lang="en-AU" dirty="0"/>
          </a:p>
        </p:txBody>
      </p:sp>
    </p:spTree>
    <p:extLst>
      <p:ext uri="{BB962C8B-B14F-4D97-AF65-F5344CB8AC3E}">
        <p14:creationId xmlns:p14="http://schemas.microsoft.com/office/powerpoint/2010/main" val="41371383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br>
              <a:rPr lang="en-AU" sz="2800" b="1" dirty="0"/>
            </a:br>
            <a:r>
              <a:rPr lang="en-AU" sz="2800" b="1" dirty="0"/>
              <a:t>Third culture</a:t>
            </a:r>
          </a:p>
        </p:txBody>
      </p:sp>
      <p:sp>
        <p:nvSpPr>
          <p:cNvPr id="3" name="Content Placeholder 2"/>
          <p:cNvSpPr>
            <a:spLocks noGrp="1"/>
          </p:cNvSpPr>
          <p:nvPr>
            <p:ph idx="1"/>
          </p:nvPr>
        </p:nvSpPr>
        <p:spPr/>
        <p:txBody>
          <a:bodyPr/>
          <a:lstStyle/>
          <a:p>
            <a:r>
              <a:rPr lang="en-AU" dirty="0"/>
              <a:t>The “third culture” refers to a unique culture formed by a combination of an individual’s affiliation with more than one culture. </a:t>
            </a:r>
          </a:p>
          <a:p>
            <a:r>
              <a:rPr lang="en-AU" dirty="0"/>
              <a:t>The third culture is a created culture that is not an original culture of one parent, but rather it is the culture between cultures.</a:t>
            </a:r>
          </a:p>
        </p:txBody>
      </p:sp>
    </p:spTree>
    <p:extLst>
      <p:ext uri="{BB962C8B-B14F-4D97-AF65-F5344CB8AC3E}">
        <p14:creationId xmlns:p14="http://schemas.microsoft.com/office/powerpoint/2010/main" val="251627239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Organic">
  <a:themeElements>
    <a:clrScheme name="Organic">
      <a:dk1>
        <a:sysClr val="windowText" lastClr="000000"/>
      </a:dk1>
      <a:lt1>
        <a:sysClr val="window" lastClr="FFFFFF"/>
      </a:lt1>
      <a:dk2>
        <a:srgbClr val="212121"/>
      </a:dk2>
      <a:lt2>
        <a:srgbClr val="DADADA"/>
      </a:lt2>
      <a:accent1>
        <a:srgbClr val="83992A"/>
      </a:accent1>
      <a:accent2>
        <a:srgbClr val="3C9770"/>
      </a:accent2>
      <a:accent3>
        <a:srgbClr val="44709D"/>
      </a:accent3>
      <a:accent4>
        <a:srgbClr val="A23C33"/>
      </a:accent4>
      <a:accent5>
        <a:srgbClr val="D97828"/>
      </a:accent5>
      <a:accent6>
        <a:srgbClr val="DEB340"/>
      </a:accent6>
      <a:hlink>
        <a:srgbClr val="A8BF4D"/>
      </a:hlink>
      <a:folHlink>
        <a:srgbClr val="B4CA80"/>
      </a:folHlink>
    </a:clrScheme>
    <a:fontScheme name="Organic">
      <a:majorFont>
        <a:latin typeface="Garamond" panose="020204040303010108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aramond" panose="02020404030301010803"/>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ganic">
      <a:fillStyleLst>
        <a:solidFill>
          <a:schemeClr val="phClr"/>
        </a:solidFill>
        <a:gradFill rotWithShape="1">
          <a:gsLst>
            <a:gs pos="0">
              <a:schemeClr val="phClr">
                <a:tint val="60000"/>
                <a:lumMod val="110000"/>
              </a:schemeClr>
            </a:gs>
            <a:gs pos="100000">
              <a:schemeClr val="phClr">
                <a:tint val="82000"/>
              </a:schemeClr>
            </a:gs>
          </a:gsLst>
          <a:lin ang="5400000" scaled="0"/>
        </a:gradFill>
        <a:blipFill rotWithShape="1">
          <a:blip xmlns:r="http://schemas.openxmlformats.org/officeDocument/2006/relationships" r:embed="rId1">
            <a:duotone>
              <a:schemeClr val="phClr">
                <a:shade val="74000"/>
                <a:satMod val="130000"/>
                <a:lumMod val="90000"/>
              </a:schemeClr>
              <a:schemeClr val="phClr">
                <a:tint val="94000"/>
                <a:satMod val="120000"/>
                <a:lumMod val="104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38100" dist="25400" dir="5400000" rotWithShape="0">
              <a:srgbClr val="000000">
                <a:alpha val="60000"/>
              </a:srgbClr>
            </a:outerShdw>
          </a:effectLst>
        </a:effectStyle>
      </a:effectStyleLst>
      <a:bgFillStyleLst>
        <a:solidFill>
          <a:schemeClr val="phClr"/>
        </a:solidFill>
        <a:gradFill rotWithShape="1">
          <a:gsLst>
            <a:gs pos="0">
              <a:schemeClr val="phClr">
                <a:tint val="90000"/>
                <a:lumMod val="110000"/>
              </a:schemeClr>
            </a:gs>
            <a:gs pos="100000">
              <a:schemeClr val="phClr">
                <a:shade val="88000"/>
                <a:lumMod val="98000"/>
              </a:schemeClr>
            </a:gs>
          </a:gsLst>
          <a:lin ang="5400000" scaled="0"/>
        </a:gradFill>
        <a:blipFill>
          <a:blip xmlns:r="http://schemas.openxmlformats.org/officeDocument/2006/relationships" r:embed="rId2"/>
          <a:stretch/>
        </a:blipFill>
      </a:bgFillStyleLst>
    </a:fmtScheme>
  </a:themeElements>
  <a:objectDefaults/>
  <a:extraClrSchemeLst/>
  <a:extLst>
    <a:ext uri="{05A4C25C-085E-4340-85A3-A5531E510DB2}">
      <thm15:themeFamily xmlns:thm15="http://schemas.microsoft.com/office/thememl/2012/main" name="Organic" id="{28CDC826-8792-45C0-861B-85EB3ADEDA33}" vid="{7DAC20F1-423D-49E2-BD0B-50532748BAD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2079</TotalTime>
  <Words>897</Words>
  <Application>Microsoft Office PowerPoint</Application>
  <PresentationFormat>On-screen Show (4:3)</PresentationFormat>
  <Paragraphs>56</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Century Gothic</vt:lpstr>
      <vt:lpstr>Century Schoolbook</vt:lpstr>
      <vt:lpstr>Garamond</vt:lpstr>
      <vt:lpstr>Tahoma</vt:lpstr>
      <vt:lpstr>Times New Roman</vt:lpstr>
      <vt:lpstr>Organic</vt:lpstr>
      <vt:lpstr>      Week 11 Family communication: Diversity at home</vt:lpstr>
      <vt:lpstr> Learning  Objectives</vt:lpstr>
      <vt:lpstr>Defining intergenerational relations</vt:lpstr>
      <vt:lpstr>    Approaches to intergenerational relations </vt:lpstr>
      <vt:lpstr>Intercultural couples</vt:lpstr>
      <vt:lpstr> Personal and social relationships</vt:lpstr>
      <vt:lpstr> Communication styles</vt:lpstr>
      <vt:lpstr> Interracial families</vt:lpstr>
      <vt:lpstr> Third culture</vt:lpstr>
      <vt:lpstr> Third culture individuals (kids)</vt:lpstr>
      <vt:lpstr> An illustration</vt:lpstr>
      <vt:lpstr>Question</vt:lpstr>
      <vt:lpstr> Parent-children relationships</vt:lpstr>
      <vt:lpstr> Approach to children’s education and career</vt:lpstr>
      <vt:lpstr>Living in-between cultures</vt:lpstr>
      <vt:lpstr> After class…</vt:lpstr>
      <vt:lpstr>Next week</vt:lpstr>
    </vt:vector>
  </TitlesOfParts>
  <Manager/>
  <Company>The University of Queensland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Your Country</dc:title>
  <dc:subject/>
  <dc:creator>Shuang Liu</dc:creator>
  <cp:keywords/>
  <dc:description/>
  <cp:lastModifiedBy>Shuang Liu</cp:lastModifiedBy>
  <cp:revision>333</cp:revision>
  <cp:lastPrinted>1601-01-01T00:00:00Z</cp:lastPrinted>
  <dcterms:created xsi:type="dcterms:W3CDTF">2007-07-24T01:46:56Z</dcterms:created>
  <dcterms:modified xsi:type="dcterms:W3CDTF">2021-05-07T08:40:01Z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TC010183711033</vt:lpwstr>
  </property>
</Properties>
</file>